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2.svg" ContentType="image/svg+xml"/>
  <Override PartName="/ppt/media/image6.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8288000" cy="10287000"/>
  <p:notesSz cx="6858000" cy="9144000"/>
  <p:embeddedFontLst>
    <p:embeddedFont>
      <p:font typeface="Cabin Medium" panose="00000600000000000000"/>
      <p:regular r:id="rId23"/>
    </p:embeddedFont>
    <p:embeddedFont>
      <p:font typeface="Bungee"/>
      <p:regular r:id="rId24"/>
    </p:embeddedFont>
    <p:embeddedFont>
      <p:font typeface="Maven Pro" panose="00000500000000000000"/>
      <p:regular r:id="rId25"/>
    </p:embeddedFont>
    <p:embeddedFont>
      <p:font typeface="Maven Pro Bold" panose="00000800000000000000"/>
      <p:bold r:id="rId26"/>
    </p:embeddedFont>
    <p:embeddedFont>
      <p:font typeface="Calibri" panose="020F050202020403020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53" d="100"/>
          <a:sy n="53" d="100"/>
        </p:scale>
        <p:origin x="802"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font" Target="fonts/font8.fntdata"/><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sv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png"/><Relationship Id="rId7" Type="http://schemas.openxmlformats.org/officeDocument/2006/relationships/image" Target="../media/image21.pn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png"/><Relationship Id="rId7" Type="http://schemas.openxmlformats.org/officeDocument/2006/relationships/image" Target="../media/image22.pn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9.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4.jpeg"/><Relationship Id="rId3" Type="http://schemas.openxmlformats.org/officeDocument/2006/relationships/image" Target="../media/image23.png"/><Relationship Id="rId2" Type="http://schemas.openxmlformats.org/officeDocument/2006/relationships/image" Target="../media/image2.sv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3.png"/><Relationship Id="rId6" Type="http://schemas.openxmlformats.org/officeDocument/2006/relationships/image" Target="../media/image9.png"/><Relationship Id="rId5" Type="http://schemas.openxmlformats.org/officeDocument/2006/relationships/image" Target="../media/image6.svg"/><Relationship Id="rId4" Type="http://schemas.openxmlformats.org/officeDocument/2006/relationships/image" Target="../media/image5.png"/><Relationship Id="rId3" Type="http://schemas.openxmlformats.org/officeDocument/2006/relationships/image" Target="../media/image24.jpeg"/><Relationship Id="rId2" Type="http://schemas.openxmlformats.org/officeDocument/2006/relationships/image" Target="../media/image2.sv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5.pn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svg"/><Relationship Id="rId7" Type="http://schemas.openxmlformats.org/officeDocument/2006/relationships/image" Target="../media/image1.png"/><Relationship Id="rId6" Type="http://schemas.openxmlformats.org/officeDocument/2006/relationships/image" Target="../media/image27.png"/><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26.png"/><Relationship Id="rId2" Type="http://schemas.openxmlformats.org/officeDocument/2006/relationships/image" Target="../media/image6.svg"/><Relationship Id="rId10" Type="http://schemas.openxmlformats.org/officeDocument/2006/relationships/slideLayout" Target="../slideLayouts/slideLayout7.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9" Type="http://schemas.openxmlformats.org/officeDocument/2006/relationships/hyperlink" Target="https://interdata.vn/blog/supervised-learning-la-gi/" TargetMode="External"/><Relationship Id="rId8" Type="http://schemas.openxmlformats.org/officeDocument/2006/relationships/image" Target="../media/image9.png"/><Relationship Id="rId7" Type="http://schemas.openxmlformats.org/officeDocument/2006/relationships/image" Target="../media/image2.svg"/><Relationship Id="rId6" Type="http://schemas.openxmlformats.org/officeDocument/2006/relationships/image" Target="../media/image1.png"/><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svg"/><Relationship Id="rId2" Type="http://schemas.openxmlformats.org/officeDocument/2006/relationships/image" Target="../media/image5.png"/><Relationship Id="rId12" Type="http://schemas.openxmlformats.org/officeDocument/2006/relationships/slideLayout" Target="../slideLayouts/slideLayout7.xml"/><Relationship Id="rId11" Type="http://schemas.openxmlformats.org/officeDocument/2006/relationships/hyperlink" Target="https://interdata.vn/blog/speech-recognition-la-gi/" TargetMode="External"/><Relationship Id="rId10" Type="http://schemas.openxmlformats.org/officeDocument/2006/relationships/hyperlink" Target="https://interdata.vn/blog/natural-language-processing-la-gi/" TargetMode="External"/><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png"/><Relationship Id="rId7" Type="http://schemas.openxmlformats.org/officeDocument/2006/relationships/image" Target="../media/image2.svg"/><Relationship Id="rId6" Type="http://schemas.openxmlformats.org/officeDocument/2006/relationships/image" Target="../media/image1.png"/><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image" Target="../media/image11.jpeg"/></Relationships>
</file>

<file path=ppt/slides/_rels/slide4.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svg"/><Relationship Id="rId7" Type="http://schemas.openxmlformats.org/officeDocument/2006/relationships/image" Target="../media/image1.png"/><Relationship Id="rId6" Type="http://schemas.openxmlformats.org/officeDocument/2006/relationships/hyperlink" Target="https://interdata.vn/blog/dataset-la-gi/" TargetMode="Externa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svg"/><Relationship Id="rId2" Type="http://schemas.openxmlformats.org/officeDocument/2006/relationships/image" Target="../media/image5.png"/><Relationship Id="rId10" Type="http://schemas.openxmlformats.org/officeDocument/2006/relationships/slideLayout" Target="../slideLayouts/slideLayout7.xml"/><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9" Type="http://schemas.openxmlformats.org/officeDocument/2006/relationships/hyperlink" Target="https://interdata.vn/blog/data-migration-la-gi/" TargetMode="External"/><Relationship Id="rId8" Type="http://schemas.openxmlformats.org/officeDocument/2006/relationships/image" Target="../media/image9.png"/><Relationship Id="rId7" Type="http://schemas.openxmlformats.org/officeDocument/2006/relationships/image" Target="../media/image2.svg"/><Relationship Id="rId6" Type="http://schemas.openxmlformats.org/officeDocument/2006/relationships/image" Target="../media/image1.png"/><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svg"/><Relationship Id="rId2" Type="http://schemas.openxmlformats.org/officeDocument/2006/relationships/image" Target="../media/image5.png"/><Relationship Id="rId10" Type="http://schemas.openxmlformats.org/officeDocument/2006/relationships/slideLayout" Target="../slideLayouts/slideLayout7.xml"/><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15.jpe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interdata.vn/blog/scikit-learn-la-gi/" TargetMode="External"/><Relationship Id="rId3" Type="http://schemas.openxmlformats.org/officeDocument/2006/relationships/image" Target="../media/image14.png"/><Relationship Id="rId2" Type="http://schemas.openxmlformats.org/officeDocument/2006/relationships/image" Target="../media/image6.svg"/><Relationship Id="rId12" Type="http://schemas.openxmlformats.org/officeDocument/2006/relationships/slideLayout" Target="../slideLayouts/slideLayout7.xml"/><Relationship Id="rId11" Type="http://schemas.openxmlformats.org/officeDocument/2006/relationships/hyperlink" Target="https://interdata.vn/blog/cross-validation-la-gi/" TargetMode="External"/><Relationship Id="rId10" Type="http://schemas.openxmlformats.org/officeDocument/2006/relationships/image" Target="../media/image9.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6.svg"/><Relationship Id="rId7" Type="http://schemas.openxmlformats.org/officeDocument/2006/relationships/image" Target="../media/image5.png"/><Relationship Id="rId6" Type="http://schemas.openxmlformats.org/officeDocument/2006/relationships/image" Target="../media/image17.jpeg"/><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16.png"/><Relationship Id="rId2" Type="http://schemas.openxmlformats.org/officeDocument/2006/relationships/image" Target="../media/image2.sv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18.png"/><Relationship Id="rId2" Type="http://schemas.openxmlformats.org/officeDocument/2006/relationships/image" Target="../media/image2.sv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15793181" y="3724029"/>
            <a:ext cx="1466119" cy="802367"/>
          </a:xfrm>
          <a:custGeom>
            <a:avLst/>
            <a:gdLst/>
            <a:ahLst/>
            <a:cxnLst/>
            <a:rect l="l" t="t" r="r" b="b"/>
            <a:pathLst>
              <a:path w="1466119" h="802367">
                <a:moveTo>
                  <a:pt x="0" y="0"/>
                </a:moveTo>
                <a:lnTo>
                  <a:pt x="1466119" y="0"/>
                </a:lnTo>
                <a:lnTo>
                  <a:pt x="1466119" y="802367"/>
                </a:lnTo>
                <a:lnTo>
                  <a:pt x="0" y="80236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a:off x="7224900" y="2001515"/>
            <a:ext cx="3838199" cy="3838199"/>
            <a:chOff x="0" y="0"/>
            <a:chExt cx="6350000" cy="6350000"/>
          </a:xfrm>
        </p:grpSpPr>
        <p:sp>
          <p:nvSpPr>
            <p:cNvPr id="4" name="Freeform 4"/>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3"/>
              <a:stretch>
                <a:fillRect l="-76484" r="-1258"/>
              </a:stretch>
            </a:blipFill>
          </p:spPr>
        </p:sp>
      </p:grpSp>
      <p:grpSp>
        <p:nvGrpSpPr>
          <p:cNvPr id="5" name="Group 5"/>
          <p:cNvGrpSpPr/>
          <p:nvPr/>
        </p:nvGrpSpPr>
        <p:grpSpPr>
          <a:xfrm rot="-584095">
            <a:off x="3427895" y="2801180"/>
            <a:ext cx="2686958" cy="2686958"/>
            <a:chOff x="0" y="0"/>
            <a:chExt cx="6350000" cy="6350000"/>
          </a:xfrm>
        </p:grpSpPr>
        <p:sp>
          <p:nvSpPr>
            <p:cNvPr id="6" name="Freeform 6"/>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t="-1084" r="-60324" b="-8920"/>
              </a:stretch>
            </a:blipFill>
          </p:spPr>
        </p:sp>
      </p:grpSp>
      <p:grpSp>
        <p:nvGrpSpPr>
          <p:cNvPr id="7" name="Group 7"/>
          <p:cNvGrpSpPr/>
          <p:nvPr/>
        </p:nvGrpSpPr>
        <p:grpSpPr>
          <a:xfrm rot="578107">
            <a:off x="12175060" y="2803093"/>
            <a:ext cx="2686958" cy="2686958"/>
            <a:chOff x="0" y="0"/>
            <a:chExt cx="6350000" cy="6350000"/>
          </a:xfrm>
        </p:grpSpPr>
        <p:sp>
          <p:nvSpPr>
            <p:cNvPr id="8" name="Freeform 8"/>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94491" t="-3432" b="-30015"/>
              </a:stretch>
            </a:blipFill>
          </p:spPr>
        </p:sp>
      </p:grpSp>
      <p:grpSp>
        <p:nvGrpSpPr>
          <p:cNvPr id="9" name="Group 9"/>
          <p:cNvGrpSpPr/>
          <p:nvPr/>
        </p:nvGrpSpPr>
        <p:grpSpPr>
          <a:xfrm>
            <a:off x="7106855" y="9129876"/>
            <a:ext cx="4074290" cy="576097"/>
            <a:chOff x="0" y="0"/>
            <a:chExt cx="1073064" cy="151729"/>
          </a:xfrm>
        </p:grpSpPr>
        <p:sp>
          <p:nvSpPr>
            <p:cNvPr id="10" name="Freeform 10"/>
            <p:cNvSpPr/>
            <p:nvPr/>
          </p:nvSpPr>
          <p:spPr>
            <a:xfrm>
              <a:off x="0" y="0"/>
              <a:ext cx="1073064" cy="151729"/>
            </a:xfrm>
            <a:custGeom>
              <a:avLst/>
              <a:gdLst/>
              <a:ahLst/>
              <a:cxnLst/>
              <a:rect l="l" t="t" r="r" b="b"/>
              <a:pathLst>
                <a:path w="1073064" h="151729">
                  <a:moveTo>
                    <a:pt x="0" y="0"/>
                  </a:moveTo>
                  <a:lnTo>
                    <a:pt x="1073064" y="0"/>
                  </a:lnTo>
                  <a:lnTo>
                    <a:pt x="1073064" y="151729"/>
                  </a:lnTo>
                  <a:lnTo>
                    <a:pt x="0" y="151729"/>
                  </a:lnTo>
                  <a:close/>
                </a:path>
              </a:pathLst>
            </a:custGeom>
            <a:solidFill>
              <a:srgbClr val="1E1E1E"/>
            </a:solidFill>
            <a:ln w="9525" cap="sq">
              <a:solidFill>
                <a:srgbClr val="737373"/>
              </a:solidFill>
              <a:prstDash val="solid"/>
              <a:miter/>
            </a:ln>
          </p:spPr>
        </p:sp>
        <p:sp>
          <p:nvSpPr>
            <p:cNvPr id="11" name="TextBox 11"/>
            <p:cNvSpPr txBox="1"/>
            <p:nvPr/>
          </p:nvSpPr>
          <p:spPr>
            <a:xfrm>
              <a:off x="0" y="38100"/>
              <a:ext cx="1073064" cy="113629"/>
            </a:xfrm>
            <a:prstGeom prst="rect">
              <a:avLst/>
            </a:prstGeom>
          </p:spPr>
          <p:txBody>
            <a:bodyPr lIns="50800" tIns="50800" rIns="50800" bIns="50800" rtlCol="0" anchor="ctr"/>
            <a:lstStyle/>
            <a:p>
              <a:pPr algn="ctr">
                <a:lnSpc>
                  <a:spcPts val="1120"/>
                </a:lnSpc>
              </a:pPr>
            </a:p>
          </p:txBody>
        </p:sp>
      </p:grpSp>
      <p:sp>
        <p:nvSpPr>
          <p:cNvPr id="12" name="Freeform 12"/>
          <p:cNvSpPr/>
          <p:nvPr/>
        </p:nvSpPr>
        <p:spPr>
          <a:xfrm>
            <a:off x="6164567" y="9338870"/>
            <a:ext cx="316219" cy="79055"/>
          </a:xfrm>
          <a:custGeom>
            <a:avLst/>
            <a:gdLst/>
            <a:ahLst/>
            <a:cxnLst/>
            <a:rect l="l" t="t" r="r" b="b"/>
            <a:pathLst>
              <a:path w="316219" h="79055">
                <a:moveTo>
                  <a:pt x="0" y="0"/>
                </a:moveTo>
                <a:lnTo>
                  <a:pt x="316219" y="0"/>
                </a:lnTo>
                <a:lnTo>
                  <a:pt x="316219" y="79054"/>
                </a:lnTo>
                <a:lnTo>
                  <a:pt x="0" y="790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1809795" y="9378397"/>
            <a:ext cx="316219" cy="79055"/>
          </a:xfrm>
          <a:custGeom>
            <a:avLst/>
            <a:gdLst/>
            <a:ahLst/>
            <a:cxnLst/>
            <a:rect l="l" t="t" r="r" b="b"/>
            <a:pathLst>
              <a:path w="316219" h="79055">
                <a:moveTo>
                  <a:pt x="0" y="0"/>
                </a:moveTo>
                <a:lnTo>
                  <a:pt x="316219" y="0"/>
                </a:lnTo>
                <a:lnTo>
                  <a:pt x="316219" y="79055"/>
                </a:lnTo>
                <a:lnTo>
                  <a:pt x="0" y="790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1028700" y="3724029"/>
            <a:ext cx="1466119" cy="802367"/>
          </a:xfrm>
          <a:custGeom>
            <a:avLst/>
            <a:gdLst/>
            <a:ahLst/>
            <a:cxnLst/>
            <a:rect l="l" t="t" r="r" b="b"/>
            <a:pathLst>
              <a:path w="1466119" h="802367">
                <a:moveTo>
                  <a:pt x="0" y="0"/>
                </a:moveTo>
                <a:lnTo>
                  <a:pt x="1466119" y="0"/>
                </a:lnTo>
                <a:lnTo>
                  <a:pt x="1466119" y="802367"/>
                </a:lnTo>
                <a:lnTo>
                  <a:pt x="0" y="80236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5" name="Freeform 15"/>
          <p:cNvSpPr/>
          <p:nvPr/>
        </p:nvSpPr>
        <p:spPr>
          <a:xfrm>
            <a:off x="8869726" y="5563527"/>
            <a:ext cx="552375" cy="552375"/>
          </a:xfrm>
          <a:custGeom>
            <a:avLst/>
            <a:gdLst/>
            <a:ahLst/>
            <a:cxnLst/>
            <a:rect l="l" t="t" r="r" b="b"/>
            <a:pathLst>
              <a:path w="552375" h="552375">
                <a:moveTo>
                  <a:pt x="0" y="0"/>
                </a:moveTo>
                <a:lnTo>
                  <a:pt x="552375" y="0"/>
                </a:lnTo>
                <a:lnTo>
                  <a:pt x="552375" y="552375"/>
                </a:lnTo>
                <a:lnTo>
                  <a:pt x="0" y="5523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6" name="Group 16"/>
          <p:cNvGrpSpPr/>
          <p:nvPr/>
        </p:nvGrpSpPr>
        <p:grpSpPr>
          <a:xfrm>
            <a:off x="277484" y="227247"/>
            <a:ext cx="5480565" cy="917654"/>
            <a:chOff x="0" y="0"/>
            <a:chExt cx="7307420" cy="1223538"/>
          </a:xfrm>
        </p:grpSpPr>
        <p:sp>
          <p:nvSpPr>
            <p:cNvPr id="17" name="TextBox 17"/>
            <p:cNvSpPr txBox="1"/>
            <p:nvPr/>
          </p:nvSpPr>
          <p:spPr>
            <a:xfrm>
              <a:off x="1304335" y="231225"/>
              <a:ext cx="6003085" cy="732513"/>
            </a:xfrm>
            <a:prstGeom prst="rect">
              <a:avLst/>
            </a:prstGeom>
          </p:spPr>
          <p:txBody>
            <a:bodyPr lIns="0" tIns="0" rIns="0" bIns="0" rtlCol="0" anchor="t">
              <a:spAutoFit/>
            </a:bodyPr>
            <a:lstStyle/>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TRƯỜNG ĐẠI HỌC SƯ PHẠM KĨ THUẬT TPHCM</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KHOA CÔNG NGHỆ THÔNG TIN</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p:txBody>
        </p:sp>
        <p:sp>
          <p:nvSpPr>
            <p:cNvPr id="18" name="Freeform 18"/>
            <p:cNvSpPr/>
            <p:nvPr/>
          </p:nvSpPr>
          <p:spPr>
            <a:xfrm>
              <a:off x="0" y="0"/>
              <a:ext cx="1227743" cy="1223538"/>
            </a:xfrm>
            <a:custGeom>
              <a:avLst/>
              <a:gdLst/>
              <a:ahLst/>
              <a:cxnLst/>
              <a:rect l="l" t="t" r="r" b="b"/>
              <a:pathLst>
                <a:path w="1227743" h="1223538">
                  <a:moveTo>
                    <a:pt x="0" y="0"/>
                  </a:moveTo>
                  <a:lnTo>
                    <a:pt x="1227743" y="0"/>
                  </a:lnTo>
                  <a:lnTo>
                    <a:pt x="1227743" y="1223538"/>
                  </a:lnTo>
                  <a:lnTo>
                    <a:pt x="0" y="1223538"/>
                  </a:lnTo>
                  <a:lnTo>
                    <a:pt x="0" y="0"/>
                  </a:lnTo>
                  <a:close/>
                </a:path>
              </a:pathLst>
            </a:custGeom>
            <a:blipFill>
              <a:blip r:embed="rId9"/>
              <a:stretch>
                <a:fillRect/>
              </a:stretch>
            </a:blipFill>
          </p:spPr>
        </p:sp>
      </p:grpSp>
      <p:sp>
        <p:nvSpPr>
          <p:cNvPr id="19" name="TextBox 19"/>
          <p:cNvSpPr txBox="1"/>
          <p:nvPr/>
        </p:nvSpPr>
        <p:spPr>
          <a:xfrm>
            <a:off x="1793770" y="6420799"/>
            <a:ext cx="14700460" cy="1743965"/>
          </a:xfrm>
          <a:prstGeom prst="rect">
            <a:avLst/>
          </a:prstGeom>
        </p:spPr>
        <p:txBody>
          <a:bodyPr lIns="0" tIns="0" rIns="0" bIns="0" rtlCol="0" anchor="t">
            <a:spAutoFit/>
          </a:bodyPr>
          <a:lstStyle/>
          <a:p>
            <a:pPr algn="ctr">
              <a:lnSpc>
                <a:spcPts val="12895"/>
              </a:lnSpc>
              <a:spcBef>
                <a:spcPct val="0"/>
              </a:spcBef>
            </a:pPr>
            <a:r>
              <a:rPr lang="en-US" sz="9210">
                <a:solidFill>
                  <a:srgbClr val="C1FF72"/>
                </a:solidFill>
                <a:latin typeface="Bungee"/>
                <a:ea typeface="Bungee"/>
                <a:cs typeface="Bungee"/>
                <a:sym typeface="Bungee"/>
              </a:rPr>
              <a:t>Machine Learning</a:t>
            </a:r>
            <a:endParaRPr lang="en-US" sz="9210">
              <a:solidFill>
                <a:srgbClr val="C1FF72"/>
              </a:solidFill>
              <a:latin typeface="Bungee"/>
              <a:ea typeface="Bungee"/>
              <a:cs typeface="Bungee"/>
              <a:sym typeface="Bungee"/>
            </a:endParaRPr>
          </a:p>
        </p:txBody>
      </p:sp>
      <p:sp>
        <p:nvSpPr>
          <p:cNvPr id="20" name="TextBox 20"/>
          <p:cNvSpPr txBox="1"/>
          <p:nvPr/>
        </p:nvSpPr>
        <p:spPr>
          <a:xfrm>
            <a:off x="7224900" y="9298863"/>
            <a:ext cx="3634637" cy="342898"/>
          </a:xfrm>
          <a:prstGeom prst="rect">
            <a:avLst/>
          </a:prstGeom>
        </p:spPr>
        <p:txBody>
          <a:bodyPr lIns="0" tIns="0" rIns="0" bIns="0" rtlCol="0" anchor="t">
            <a:spAutoFit/>
          </a:bodyPr>
          <a:lstStyle/>
          <a:p>
            <a:pPr algn="ctr">
              <a:lnSpc>
                <a:spcPts val="2400"/>
              </a:lnSpc>
            </a:pPr>
            <a:r>
              <a:rPr lang="en-US" sz="3000" spc="-119">
                <a:solidFill>
                  <a:srgbClr val="D9D9D9"/>
                </a:solidFill>
                <a:latin typeface="Maven Pro" panose="00000500000000000000"/>
                <a:ea typeface="Maven Pro" panose="00000500000000000000"/>
                <a:cs typeface="Maven Pro" panose="00000500000000000000"/>
                <a:sym typeface="Maven Pro" panose="00000500000000000000"/>
              </a:rPr>
              <a:t>Nhóm 18</a:t>
            </a:r>
            <a:endParaRPr lang="en-US" sz="3000" spc="-119">
              <a:solidFill>
                <a:srgbClr val="D9D9D9"/>
              </a:solidFill>
              <a:latin typeface="Maven Pro" panose="00000500000000000000"/>
              <a:ea typeface="Maven Pro" panose="00000500000000000000"/>
              <a:cs typeface="Maven Pro" panose="00000500000000000000"/>
              <a:sym typeface="Maven Pro" panose="00000500000000000000"/>
            </a:endParaRPr>
          </a:p>
        </p:txBody>
      </p:sp>
      <p:sp>
        <p:nvSpPr>
          <p:cNvPr id="21" name="TextBox 21"/>
          <p:cNvSpPr txBox="1"/>
          <p:nvPr/>
        </p:nvSpPr>
        <p:spPr>
          <a:xfrm>
            <a:off x="4513659" y="8288590"/>
            <a:ext cx="9816883" cy="406397"/>
          </a:xfrm>
          <a:prstGeom prst="rect">
            <a:avLst/>
          </a:prstGeom>
        </p:spPr>
        <p:txBody>
          <a:bodyPr lIns="0" tIns="0" rIns="0" bIns="0" rtlCol="0" anchor="t">
            <a:spAutoFit/>
          </a:bodyPr>
          <a:lstStyle/>
          <a:p>
            <a:pPr algn="ctr">
              <a:lnSpc>
                <a:spcPts val="2800"/>
              </a:lnSpc>
            </a:pPr>
            <a:r>
              <a:rPr lang="en-US" sz="3500" spc="-139">
                <a:solidFill>
                  <a:srgbClr val="D9D9D9"/>
                </a:solidFill>
                <a:latin typeface="Maven Pro" panose="00000500000000000000"/>
                <a:ea typeface="Maven Pro" panose="00000500000000000000"/>
                <a:cs typeface="Maven Pro" panose="00000500000000000000"/>
                <a:sym typeface="Maven Pro" panose="00000500000000000000"/>
              </a:rPr>
              <a:t>Support Vector Machine (SVM) - classification</a:t>
            </a:r>
            <a:endParaRPr lang="en-US" sz="3500" spc="-139">
              <a:solidFill>
                <a:srgbClr val="D9D9D9"/>
              </a:solidFill>
              <a:latin typeface="Maven Pro" panose="00000500000000000000"/>
              <a:ea typeface="Maven Pro" panose="00000500000000000000"/>
              <a:cs typeface="Maven Pro" panose="00000500000000000000"/>
              <a:sym typeface="Maven Pro" panose="000005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grpSp>
        <p:nvGrpSpPr>
          <p:cNvPr id="2" name="Group 2"/>
          <p:cNvGrpSpPr/>
          <p:nvPr/>
        </p:nvGrpSpPr>
        <p:grpSpPr>
          <a:xfrm>
            <a:off x="5758049" y="2021710"/>
            <a:ext cx="3121790" cy="3121790"/>
            <a:chOff x="0" y="0"/>
            <a:chExt cx="6350000" cy="6350000"/>
          </a:xfrm>
        </p:grpSpPr>
        <p:sp>
          <p:nvSpPr>
            <p:cNvPr id="3" name="Freeform 3"/>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1"/>
              <a:stretch>
                <a:fillRect l="-140016" r="-10717"/>
              </a:stretch>
            </a:blipFill>
          </p:spPr>
        </p:sp>
      </p:grpSp>
      <p:sp>
        <p:nvSpPr>
          <p:cNvPr id="4" name="Freeform 4"/>
          <p:cNvSpPr/>
          <p:nvPr/>
        </p:nvSpPr>
        <p:spPr>
          <a:xfrm>
            <a:off x="16782521" y="5024305"/>
            <a:ext cx="476779" cy="119195"/>
          </a:xfrm>
          <a:custGeom>
            <a:avLst/>
            <a:gdLst/>
            <a:ahLst/>
            <a:cxnLst/>
            <a:rect l="l" t="t" r="r" b="b"/>
            <a:pathLst>
              <a:path w="476779" h="119195">
                <a:moveTo>
                  <a:pt x="0" y="0"/>
                </a:moveTo>
                <a:lnTo>
                  <a:pt x="476779" y="0"/>
                </a:lnTo>
                <a:lnTo>
                  <a:pt x="476779" y="119195"/>
                </a:lnTo>
                <a:lnTo>
                  <a:pt x="0" y="1191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050457" y="5636179"/>
            <a:ext cx="4981109" cy="3622121"/>
            <a:chOff x="0" y="0"/>
            <a:chExt cx="1311897" cy="953974"/>
          </a:xfrm>
        </p:grpSpPr>
        <p:sp>
          <p:nvSpPr>
            <p:cNvPr id="6" name="Freeform 6"/>
            <p:cNvSpPr/>
            <p:nvPr/>
          </p:nvSpPr>
          <p:spPr>
            <a:xfrm>
              <a:off x="0" y="0"/>
              <a:ext cx="1311897" cy="953974"/>
            </a:xfrm>
            <a:custGeom>
              <a:avLst/>
              <a:gdLst/>
              <a:ahLst/>
              <a:cxnLst/>
              <a:rect l="l" t="t" r="r" b="b"/>
              <a:pathLst>
                <a:path w="1311897" h="953974">
                  <a:moveTo>
                    <a:pt x="0" y="0"/>
                  </a:moveTo>
                  <a:lnTo>
                    <a:pt x="1311897" y="0"/>
                  </a:lnTo>
                  <a:lnTo>
                    <a:pt x="1311897" y="953974"/>
                  </a:lnTo>
                  <a:lnTo>
                    <a:pt x="0" y="953974"/>
                  </a:lnTo>
                  <a:close/>
                </a:path>
              </a:pathLst>
            </a:custGeom>
            <a:solidFill>
              <a:srgbClr val="1E1E1E"/>
            </a:solidFill>
            <a:ln w="9525" cap="sq">
              <a:solidFill>
                <a:srgbClr val="737373"/>
              </a:solidFill>
              <a:prstDash val="solid"/>
              <a:miter/>
            </a:ln>
          </p:spPr>
        </p:sp>
        <p:sp>
          <p:nvSpPr>
            <p:cNvPr id="7" name="TextBox 7"/>
            <p:cNvSpPr txBox="1"/>
            <p:nvPr/>
          </p:nvSpPr>
          <p:spPr>
            <a:xfrm>
              <a:off x="0" y="85725"/>
              <a:ext cx="1311897" cy="868249"/>
            </a:xfrm>
            <a:prstGeom prst="rect">
              <a:avLst/>
            </a:prstGeom>
          </p:spPr>
          <p:txBody>
            <a:bodyPr lIns="50800" tIns="50800" rIns="50800" bIns="50800" rtlCol="0" anchor="ctr"/>
            <a:lstStyle/>
            <a:p>
              <a:pPr algn="ctr">
                <a:lnSpc>
                  <a:spcPts val="1920"/>
                </a:lnSpc>
              </a:pPr>
            </a:p>
          </p:txBody>
        </p:sp>
      </p:grpSp>
      <p:grpSp>
        <p:nvGrpSpPr>
          <p:cNvPr id="8" name="Group 8"/>
          <p:cNvGrpSpPr/>
          <p:nvPr/>
        </p:nvGrpSpPr>
        <p:grpSpPr>
          <a:xfrm>
            <a:off x="1028700" y="2021710"/>
            <a:ext cx="3121790" cy="3121790"/>
            <a:chOff x="0" y="0"/>
            <a:chExt cx="6350000" cy="6350000"/>
          </a:xfrm>
        </p:grpSpPr>
        <p:sp>
          <p:nvSpPr>
            <p:cNvPr id="9" name="Freeform 9"/>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1"/>
              <a:stretch>
                <a:fillRect l="-4215" r="-146517"/>
              </a:stretch>
            </a:blipFill>
          </p:spPr>
        </p:sp>
      </p:grpSp>
      <p:sp>
        <p:nvSpPr>
          <p:cNvPr id="10" name="Freeform 10"/>
          <p:cNvSpPr/>
          <p:nvPr/>
        </p:nvSpPr>
        <p:spPr>
          <a:xfrm>
            <a:off x="4630358" y="3162931"/>
            <a:ext cx="839348" cy="839348"/>
          </a:xfrm>
          <a:custGeom>
            <a:avLst/>
            <a:gdLst/>
            <a:ahLst/>
            <a:cxnLst/>
            <a:rect l="l" t="t" r="r" b="b"/>
            <a:pathLst>
              <a:path w="839348" h="839348">
                <a:moveTo>
                  <a:pt x="0" y="0"/>
                </a:moveTo>
                <a:lnTo>
                  <a:pt x="839347" y="0"/>
                </a:lnTo>
                <a:lnTo>
                  <a:pt x="839347" y="839348"/>
                </a:lnTo>
                <a:lnTo>
                  <a:pt x="0" y="8393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p:nvPr/>
        </p:nvGrpSpPr>
        <p:grpSpPr>
          <a:xfrm>
            <a:off x="12278191" y="5636179"/>
            <a:ext cx="4981109" cy="3622121"/>
            <a:chOff x="0" y="0"/>
            <a:chExt cx="1311897" cy="953974"/>
          </a:xfrm>
        </p:grpSpPr>
        <p:sp>
          <p:nvSpPr>
            <p:cNvPr id="12" name="Freeform 12"/>
            <p:cNvSpPr/>
            <p:nvPr/>
          </p:nvSpPr>
          <p:spPr>
            <a:xfrm>
              <a:off x="0" y="0"/>
              <a:ext cx="1311897" cy="953974"/>
            </a:xfrm>
            <a:custGeom>
              <a:avLst/>
              <a:gdLst/>
              <a:ahLst/>
              <a:cxnLst/>
              <a:rect l="l" t="t" r="r" b="b"/>
              <a:pathLst>
                <a:path w="1311897" h="953974">
                  <a:moveTo>
                    <a:pt x="0" y="0"/>
                  </a:moveTo>
                  <a:lnTo>
                    <a:pt x="1311897" y="0"/>
                  </a:lnTo>
                  <a:lnTo>
                    <a:pt x="1311897" y="953974"/>
                  </a:lnTo>
                  <a:lnTo>
                    <a:pt x="0" y="953974"/>
                  </a:lnTo>
                  <a:close/>
                </a:path>
              </a:pathLst>
            </a:custGeom>
            <a:solidFill>
              <a:srgbClr val="1E1E1E"/>
            </a:solidFill>
            <a:ln w="9525" cap="sq">
              <a:solidFill>
                <a:srgbClr val="737373"/>
              </a:solidFill>
              <a:prstDash val="solid"/>
              <a:miter/>
            </a:ln>
          </p:spPr>
        </p:sp>
        <p:sp>
          <p:nvSpPr>
            <p:cNvPr id="13" name="TextBox 13"/>
            <p:cNvSpPr txBox="1"/>
            <p:nvPr/>
          </p:nvSpPr>
          <p:spPr>
            <a:xfrm>
              <a:off x="0" y="85725"/>
              <a:ext cx="1311897" cy="868249"/>
            </a:xfrm>
            <a:prstGeom prst="rect">
              <a:avLst/>
            </a:prstGeom>
          </p:spPr>
          <p:txBody>
            <a:bodyPr lIns="50800" tIns="50800" rIns="50800" bIns="50800" rtlCol="0" anchor="ctr"/>
            <a:lstStyle/>
            <a:p>
              <a:pPr algn="ctr">
                <a:lnSpc>
                  <a:spcPts val="1920"/>
                </a:lnSpc>
              </a:pPr>
            </a:p>
          </p:txBody>
        </p:sp>
      </p:grpSp>
      <p:grpSp>
        <p:nvGrpSpPr>
          <p:cNvPr id="14" name="Group 14"/>
          <p:cNvGrpSpPr/>
          <p:nvPr/>
        </p:nvGrpSpPr>
        <p:grpSpPr>
          <a:xfrm>
            <a:off x="6797004" y="5636179"/>
            <a:ext cx="4981109" cy="3622121"/>
            <a:chOff x="0" y="0"/>
            <a:chExt cx="1311897" cy="953974"/>
          </a:xfrm>
        </p:grpSpPr>
        <p:sp>
          <p:nvSpPr>
            <p:cNvPr id="15" name="Freeform 15"/>
            <p:cNvSpPr/>
            <p:nvPr/>
          </p:nvSpPr>
          <p:spPr>
            <a:xfrm>
              <a:off x="0" y="0"/>
              <a:ext cx="1311897" cy="953974"/>
            </a:xfrm>
            <a:custGeom>
              <a:avLst/>
              <a:gdLst/>
              <a:ahLst/>
              <a:cxnLst/>
              <a:rect l="l" t="t" r="r" b="b"/>
              <a:pathLst>
                <a:path w="1311897" h="953974">
                  <a:moveTo>
                    <a:pt x="0" y="0"/>
                  </a:moveTo>
                  <a:lnTo>
                    <a:pt x="1311897" y="0"/>
                  </a:lnTo>
                  <a:lnTo>
                    <a:pt x="1311897" y="953974"/>
                  </a:lnTo>
                  <a:lnTo>
                    <a:pt x="0" y="953974"/>
                  </a:lnTo>
                  <a:close/>
                </a:path>
              </a:pathLst>
            </a:custGeom>
            <a:solidFill>
              <a:srgbClr val="1E1E1E"/>
            </a:solidFill>
            <a:ln w="9525" cap="sq">
              <a:solidFill>
                <a:srgbClr val="737373"/>
              </a:solidFill>
              <a:prstDash val="solid"/>
              <a:miter/>
            </a:ln>
          </p:spPr>
        </p:sp>
        <p:sp>
          <p:nvSpPr>
            <p:cNvPr id="16" name="TextBox 16"/>
            <p:cNvSpPr txBox="1"/>
            <p:nvPr/>
          </p:nvSpPr>
          <p:spPr>
            <a:xfrm>
              <a:off x="0" y="85725"/>
              <a:ext cx="1311897" cy="868249"/>
            </a:xfrm>
            <a:prstGeom prst="rect">
              <a:avLst/>
            </a:prstGeom>
          </p:spPr>
          <p:txBody>
            <a:bodyPr lIns="50800" tIns="50800" rIns="50800" bIns="50800" rtlCol="0" anchor="ctr"/>
            <a:lstStyle/>
            <a:p>
              <a:pPr algn="ctr">
                <a:lnSpc>
                  <a:spcPts val="1920"/>
                </a:lnSpc>
              </a:pPr>
            </a:p>
          </p:txBody>
        </p:sp>
      </p:grpSp>
      <p:grpSp>
        <p:nvGrpSpPr>
          <p:cNvPr id="17" name="Group 17"/>
          <p:cNvGrpSpPr/>
          <p:nvPr/>
        </p:nvGrpSpPr>
        <p:grpSpPr>
          <a:xfrm>
            <a:off x="277484" y="227247"/>
            <a:ext cx="5480565" cy="917654"/>
            <a:chOff x="0" y="0"/>
            <a:chExt cx="7307420" cy="1223538"/>
          </a:xfrm>
        </p:grpSpPr>
        <p:sp>
          <p:nvSpPr>
            <p:cNvPr id="18" name="TextBox 18"/>
            <p:cNvSpPr txBox="1"/>
            <p:nvPr/>
          </p:nvSpPr>
          <p:spPr>
            <a:xfrm>
              <a:off x="1304335" y="231225"/>
              <a:ext cx="6003085" cy="732513"/>
            </a:xfrm>
            <a:prstGeom prst="rect">
              <a:avLst/>
            </a:prstGeom>
          </p:spPr>
          <p:txBody>
            <a:bodyPr lIns="0" tIns="0" rIns="0" bIns="0" rtlCol="0" anchor="t">
              <a:spAutoFit/>
            </a:bodyPr>
            <a:lstStyle/>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TRƯỜNG ĐẠI HỌC SƯ PHẠM KĨ THUẬT TPHCM</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KHOA CÔNG NGHỆ THÔNG TIN</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p:txBody>
        </p:sp>
        <p:sp>
          <p:nvSpPr>
            <p:cNvPr id="19" name="Freeform 19"/>
            <p:cNvSpPr/>
            <p:nvPr/>
          </p:nvSpPr>
          <p:spPr>
            <a:xfrm>
              <a:off x="0" y="0"/>
              <a:ext cx="1227743" cy="1223538"/>
            </a:xfrm>
            <a:custGeom>
              <a:avLst/>
              <a:gdLst/>
              <a:ahLst/>
              <a:cxnLst/>
              <a:rect l="l" t="t" r="r" b="b"/>
              <a:pathLst>
                <a:path w="1227743" h="1223538">
                  <a:moveTo>
                    <a:pt x="0" y="0"/>
                  </a:moveTo>
                  <a:lnTo>
                    <a:pt x="1227743" y="0"/>
                  </a:lnTo>
                  <a:lnTo>
                    <a:pt x="1227743" y="1223538"/>
                  </a:lnTo>
                  <a:lnTo>
                    <a:pt x="0" y="1223538"/>
                  </a:lnTo>
                  <a:lnTo>
                    <a:pt x="0" y="0"/>
                  </a:lnTo>
                  <a:close/>
                </a:path>
              </a:pathLst>
            </a:custGeom>
            <a:blipFill>
              <a:blip r:embed="rId6"/>
              <a:stretch>
                <a:fillRect/>
              </a:stretch>
            </a:blipFill>
          </p:spPr>
        </p:sp>
      </p:grpSp>
      <p:sp>
        <p:nvSpPr>
          <p:cNvPr id="20" name="TextBox 20"/>
          <p:cNvSpPr txBox="1"/>
          <p:nvPr/>
        </p:nvSpPr>
        <p:spPr>
          <a:xfrm>
            <a:off x="10170757" y="2800407"/>
            <a:ext cx="7088543" cy="983268"/>
          </a:xfrm>
          <a:prstGeom prst="rect">
            <a:avLst/>
          </a:prstGeom>
        </p:spPr>
        <p:txBody>
          <a:bodyPr lIns="0" tIns="0" rIns="0" bIns="0" rtlCol="0" anchor="t">
            <a:spAutoFit/>
          </a:bodyPr>
          <a:lstStyle/>
          <a:p>
            <a:pPr algn="l">
              <a:lnSpc>
                <a:spcPts val="6165"/>
              </a:lnSpc>
            </a:pPr>
            <a:r>
              <a:rPr lang="en-US" sz="6850">
                <a:solidFill>
                  <a:srgbClr val="C1FF72"/>
                </a:solidFill>
                <a:latin typeface="Bungee"/>
                <a:ea typeface="Bungee"/>
                <a:cs typeface="Bungee"/>
                <a:sym typeface="Bungee"/>
              </a:rPr>
              <a:t>KERNEL TRICK</a:t>
            </a:r>
            <a:endParaRPr lang="en-US" sz="6850">
              <a:solidFill>
                <a:srgbClr val="C1FF72"/>
              </a:solidFill>
              <a:latin typeface="Bungee"/>
              <a:ea typeface="Bungee"/>
              <a:cs typeface="Bungee"/>
              <a:sym typeface="Bungee"/>
            </a:endParaRPr>
          </a:p>
        </p:txBody>
      </p:sp>
      <p:sp>
        <p:nvSpPr>
          <p:cNvPr id="21" name="TextBox 21"/>
          <p:cNvSpPr txBox="1"/>
          <p:nvPr/>
        </p:nvSpPr>
        <p:spPr>
          <a:xfrm>
            <a:off x="1206572" y="6208689"/>
            <a:ext cx="4824995" cy="2573077"/>
          </a:xfrm>
          <a:prstGeom prst="rect">
            <a:avLst/>
          </a:prstGeom>
        </p:spPr>
        <p:txBody>
          <a:bodyPr lIns="0" tIns="0" rIns="0" bIns="0" rtlCol="0" anchor="t">
            <a:spAutoFit/>
          </a:bodyPr>
          <a:lstStyle/>
          <a:p>
            <a:pPr algn="l">
              <a:lnSpc>
                <a:spcPts val="3360"/>
              </a:lnSpc>
            </a:pPr>
            <a:r>
              <a:rPr lang="en-US" sz="2400" spc="-95">
                <a:solidFill>
                  <a:schemeClr val="bg1"/>
                </a:solidFill>
                <a:latin typeface="Maven Pro" panose="00000500000000000000"/>
                <a:ea typeface="Maven Pro" panose="00000500000000000000"/>
                <a:cs typeface="Maven Pro" panose="00000500000000000000"/>
                <a:sym typeface="Maven Pro" panose="00000500000000000000"/>
              </a:rPr>
              <a:t>Dữ liệu thực tế hiếm khi phân tách tuyến tính. Linear SVM không thể xử lý hiệu quả các dạng dữ liệu như hình tròn, xoắn ốc. Do đó cần một phương pháp để xử lý quan hệ phi tuyến.</a:t>
            </a: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l">
              <a:lnSpc>
                <a:spcPts val="3360"/>
              </a:lnSpc>
            </a:pP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22" name="TextBox 22"/>
          <p:cNvSpPr txBox="1"/>
          <p:nvPr/>
        </p:nvSpPr>
        <p:spPr>
          <a:xfrm>
            <a:off x="1206572" y="5739938"/>
            <a:ext cx="3843460" cy="405765"/>
          </a:xfrm>
          <a:prstGeom prst="rect">
            <a:avLst/>
          </a:prstGeom>
        </p:spPr>
        <p:txBody>
          <a:bodyPr lIns="0" tIns="0" rIns="0" bIns="0" rtlCol="0" anchor="t">
            <a:spAutoFit/>
          </a:bodyPr>
          <a:lstStyle/>
          <a:p>
            <a:pPr algn="l">
              <a:lnSpc>
                <a:spcPts val="3360"/>
              </a:lnSpc>
            </a:pPr>
            <a:r>
              <a:rPr lang="en-US" sz="2400" b="1" spc="-95">
                <a:solidFill>
                  <a:srgbClr val="C1FF72"/>
                </a:solidFill>
                <a:latin typeface="Maven Pro Bold" panose="00000800000000000000"/>
                <a:ea typeface="Maven Pro Bold" panose="00000800000000000000"/>
                <a:cs typeface="Maven Pro Bold" panose="00000800000000000000"/>
                <a:sym typeface="Maven Pro Bold" panose="00000800000000000000"/>
              </a:rPr>
              <a:t>Vấn đề cốt lõi</a:t>
            </a:r>
            <a:endParaRPr lang="en-US" sz="2400" b="1" spc="-95">
              <a:solidFill>
                <a:srgbClr val="C1FF72"/>
              </a:solidFill>
              <a:latin typeface="Maven Pro Bold" panose="00000800000000000000"/>
              <a:ea typeface="Maven Pro Bold" panose="00000800000000000000"/>
              <a:cs typeface="Maven Pro Bold" panose="00000800000000000000"/>
              <a:sym typeface="Maven Pro Bold" panose="00000800000000000000"/>
            </a:endParaRPr>
          </a:p>
        </p:txBody>
      </p:sp>
      <p:sp>
        <p:nvSpPr>
          <p:cNvPr id="23" name="TextBox 23"/>
          <p:cNvSpPr txBox="1"/>
          <p:nvPr/>
        </p:nvSpPr>
        <p:spPr>
          <a:xfrm>
            <a:off x="12434305" y="6208689"/>
            <a:ext cx="4824995" cy="2573077"/>
          </a:xfrm>
          <a:prstGeom prst="rect">
            <a:avLst/>
          </a:prstGeom>
        </p:spPr>
        <p:txBody>
          <a:bodyPr lIns="0" tIns="0" rIns="0" bIns="0" rtlCol="0" anchor="t">
            <a:spAutoFit/>
          </a:bodyPr>
          <a:lstStyle/>
          <a:p>
            <a:pPr algn="l">
              <a:lnSpc>
                <a:spcPts val="3360"/>
              </a:lnSpc>
            </a:pPr>
            <a:r>
              <a:rPr lang="en-US" sz="2400" spc="-95">
                <a:solidFill>
                  <a:schemeClr val="bg1"/>
                </a:solidFill>
                <a:latin typeface="Maven Pro" panose="00000500000000000000"/>
                <a:ea typeface="Maven Pro" panose="00000500000000000000"/>
                <a:cs typeface="Maven Pro" panose="00000500000000000000"/>
                <a:sym typeface="Maven Pro" panose="00000500000000000000"/>
              </a:rPr>
              <a:t>Thay vì tính φ(x), SVM chỉ cần tính tích vô hướng trong không gian mới thông qua hàm kernel:</a:t>
            </a: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l">
              <a:lnSpc>
                <a:spcPts val="3360"/>
              </a:lnSpc>
            </a:pPr>
            <a:r>
              <a:rPr lang="en-US" sz="2400" spc="-95">
                <a:solidFill>
                  <a:schemeClr val="bg1"/>
                </a:solidFill>
                <a:latin typeface="Maven Pro" panose="00000500000000000000"/>
                <a:ea typeface="Maven Pro" panose="00000500000000000000"/>
                <a:cs typeface="Maven Pro" panose="00000500000000000000"/>
                <a:sym typeface="Maven Pro" panose="00000500000000000000"/>
              </a:rPr>
              <a:t> K(xi, xj) = φ(xi)ᵀ φ(xj). Nhờ đó giảm đáng kể chi phí tính toán.</a:t>
            </a: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l">
              <a:lnSpc>
                <a:spcPts val="3360"/>
              </a:lnSpc>
            </a:pP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24" name="TextBox 24"/>
          <p:cNvSpPr txBox="1"/>
          <p:nvPr/>
        </p:nvSpPr>
        <p:spPr>
          <a:xfrm>
            <a:off x="12434305" y="5739938"/>
            <a:ext cx="3843460" cy="405765"/>
          </a:xfrm>
          <a:prstGeom prst="rect">
            <a:avLst/>
          </a:prstGeom>
        </p:spPr>
        <p:txBody>
          <a:bodyPr lIns="0" tIns="0" rIns="0" bIns="0" rtlCol="0" anchor="t">
            <a:spAutoFit/>
          </a:bodyPr>
          <a:lstStyle/>
          <a:p>
            <a:pPr algn="l">
              <a:lnSpc>
                <a:spcPts val="3360"/>
              </a:lnSpc>
            </a:pPr>
            <a:r>
              <a:rPr lang="en-US" sz="2400" b="1" spc="-95">
                <a:solidFill>
                  <a:srgbClr val="C1FF72"/>
                </a:solidFill>
                <a:latin typeface="Maven Pro Bold" panose="00000800000000000000"/>
                <a:ea typeface="Maven Pro Bold" panose="00000800000000000000"/>
                <a:cs typeface="Maven Pro Bold" panose="00000800000000000000"/>
                <a:sym typeface="Maven Pro Bold" panose="00000800000000000000"/>
              </a:rPr>
              <a:t>Bản chất toán học</a:t>
            </a:r>
            <a:endParaRPr lang="en-US" sz="2400" b="1" spc="-95">
              <a:solidFill>
                <a:srgbClr val="C1FF72"/>
              </a:solidFill>
              <a:latin typeface="Maven Pro Bold" panose="00000800000000000000"/>
              <a:ea typeface="Maven Pro Bold" panose="00000800000000000000"/>
              <a:cs typeface="Maven Pro Bold" panose="00000800000000000000"/>
              <a:sym typeface="Maven Pro Bold" panose="00000800000000000000"/>
            </a:endParaRPr>
          </a:p>
        </p:txBody>
      </p:sp>
      <p:sp>
        <p:nvSpPr>
          <p:cNvPr id="25" name="TextBox 25"/>
          <p:cNvSpPr txBox="1"/>
          <p:nvPr/>
        </p:nvSpPr>
        <p:spPr>
          <a:xfrm>
            <a:off x="6944474" y="6208689"/>
            <a:ext cx="4833640" cy="2573077"/>
          </a:xfrm>
          <a:prstGeom prst="rect">
            <a:avLst/>
          </a:prstGeom>
        </p:spPr>
        <p:txBody>
          <a:bodyPr lIns="0" tIns="0" rIns="0" bIns="0" rtlCol="0" anchor="t">
            <a:spAutoFit/>
          </a:bodyPr>
          <a:lstStyle/>
          <a:p>
            <a:pPr algn="l">
              <a:lnSpc>
                <a:spcPts val="3360"/>
              </a:lnSpc>
            </a:pPr>
            <a:r>
              <a:rPr lang="en-US" sz="2400" spc="-95">
                <a:solidFill>
                  <a:schemeClr val="bg1"/>
                </a:solidFill>
                <a:latin typeface="Maven Pro" panose="00000500000000000000"/>
                <a:ea typeface="Maven Pro" panose="00000500000000000000"/>
                <a:cs typeface="Maven Pro" panose="00000500000000000000"/>
                <a:sym typeface="Maven Pro" panose="00000500000000000000"/>
              </a:rPr>
              <a:t>Kernel Trick ánh xạ dữ liệu từ không gian ban đầu sang không gian đặc trưng cao hơn, nơi dữ liệu có thể phân tách tuyến tính. Điểm đặc biệt là không cần tính trực tiếp phép ánh xạ.</a:t>
            </a: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l">
              <a:lnSpc>
                <a:spcPts val="3360"/>
              </a:lnSpc>
            </a:pP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26" name="TextBox 26"/>
          <p:cNvSpPr txBox="1"/>
          <p:nvPr/>
        </p:nvSpPr>
        <p:spPr>
          <a:xfrm>
            <a:off x="6944474" y="5739938"/>
            <a:ext cx="3820174" cy="405765"/>
          </a:xfrm>
          <a:prstGeom prst="rect">
            <a:avLst/>
          </a:prstGeom>
        </p:spPr>
        <p:txBody>
          <a:bodyPr lIns="0" tIns="0" rIns="0" bIns="0" rtlCol="0" anchor="t">
            <a:spAutoFit/>
          </a:bodyPr>
          <a:lstStyle/>
          <a:p>
            <a:pPr algn="l">
              <a:lnSpc>
                <a:spcPts val="3360"/>
              </a:lnSpc>
            </a:pPr>
            <a:r>
              <a:rPr lang="en-US" sz="2400" b="1" spc="-95">
                <a:solidFill>
                  <a:srgbClr val="C1FF72"/>
                </a:solidFill>
                <a:latin typeface="Maven Pro Bold" panose="00000800000000000000"/>
                <a:ea typeface="Maven Pro Bold" panose="00000800000000000000"/>
                <a:cs typeface="Maven Pro Bold" panose="00000800000000000000"/>
                <a:sym typeface="Maven Pro Bold" panose="00000800000000000000"/>
              </a:rPr>
              <a:t>Ý tưởng kernel Trick</a:t>
            </a:r>
            <a:endParaRPr lang="en-US" sz="2400" b="1" spc="-95">
              <a:solidFill>
                <a:srgbClr val="C1FF72"/>
              </a:solidFill>
              <a:latin typeface="Maven Pro Bold" panose="00000800000000000000"/>
              <a:ea typeface="Maven Pro Bold" panose="00000800000000000000"/>
              <a:cs typeface="Maven Pro Bold" panose="00000800000000000000"/>
              <a:sym typeface="Maven Pro Bold" panose="000008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1028700" y="9139105"/>
            <a:ext cx="476779" cy="119195"/>
          </a:xfrm>
          <a:custGeom>
            <a:avLst/>
            <a:gdLst/>
            <a:ahLst/>
            <a:cxnLst/>
            <a:rect l="l" t="t" r="r" b="b"/>
            <a:pathLst>
              <a:path w="476779" h="119195">
                <a:moveTo>
                  <a:pt x="0" y="0"/>
                </a:moveTo>
                <a:lnTo>
                  <a:pt x="476779" y="0"/>
                </a:lnTo>
                <a:lnTo>
                  <a:pt x="476779" y="119195"/>
                </a:lnTo>
                <a:lnTo>
                  <a:pt x="0" y="11919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a:off x="1028700" y="4818963"/>
            <a:ext cx="3523107" cy="3442973"/>
            <a:chOff x="0" y="0"/>
            <a:chExt cx="843235" cy="824056"/>
          </a:xfrm>
        </p:grpSpPr>
        <p:sp>
          <p:nvSpPr>
            <p:cNvPr id="4" name="Freeform 4"/>
            <p:cNvSpPr/>
            <p:nvPr/>
          </p:nvSpPr>
          <p:spPr>
            <a:xfrm>
              <a:off x="0" y="0"/>
              <a:ext cx="843235" cy="824056"/>
            </a:xfrm>
            <a:custGeom>
              <a:avLst/>
              <a:gdLst/>
              <a:ahLst/>
              <a:cxnLst/>
              <a:rect l="l" t="t" r="r" b="b"/>
              <a:pathLst>
                <a:path w="843235" h="824056">
                  <a:moveTo>
                    <a:pt x="0" y="0"/>
                  </a:moveTo>
                  <a:lnTo>
                    <a:pt x="843235" y="0"/>
                  </a:lnTo>
                  <a:lnTo>
                    <a:pt x="843235" y="824056"/>
                  </a:lnTo>
                  <a:lnTo>
                    <a:pt x="0" y="824056"/>
                  </a:lnTo>
                  <a:close/>
                </a:path>
              </a:pathLst>
            </a:custGeom>
            <a:solidFill>
              <a:srgbClr val="1E1E1E"/>
            </a:solidFill>
            <a:ln w="9525" cap="sq">
              <a:solidFill>
                <a:srgbClr val="737373"/>
              </a:solidFill>
              <a:prstDash val="solid"/>
              <a:miter/>
            </a:ln>
          </p:spPr>
        </p:sp>
        <p:sp>
          <p:nvSpPr>
            <p:cNvPr id="5" name="TextBox 5"/>
            <p:cNvSpPr txBox="1"/>
            <p:nvPr/>
          </p:nvSpPr>
          <p:spPr>
            <a:xfrm>
              <a:off x="0" y="85725"/>
              <a:ext cx="843235" cy="738331"/>
            </a:xfrm>
            <a:prstGeom prst="rect">
              <a:avLst/>
            </a:prstGeom>
          </p:spPr>
          <p:txBody>
            <a:bodyPr lIns="50800" tIns="50800" rIns="50800" bIns="50800" rtlCol="0" anchor="ctr"/>
            <a:lstStyle/>
            <a:p>
              <a:pPr algn="ctr">
                <a:lnSpc>
                  <a:spcPts val="1920"/>
                </a:lnSpc>
              </a:pPr>
            </a:p>
          </p:txBody>
        </p:sp>
      </p:grpSp>
      <p:sp>
        <p:nvSpPr>
          <p:cNvPr id="6" name="Freeform 6"/>
          <p:cNvSpPr/>
          <p:nvPr/>
        </p:nvSpPr>
        <p:spPr>
          <a:xfrm>
            <a:off x="5843251" y="6345451"/>
            <a:ext cx="755352" cy="755352"/>
          </a:xfrm>
          <a:custGeom>
            <a:avLst/>
            <a:gdLst/>
            <a:ahLst/>
            <a:cxnLst/>
            <a:rect l="l" t="t" r="r" b="b"/>
            <a:pathLst>
              <a:path w="755352" h="755352">
                <a:moveTo>
                  <a:pt x="0" y="0"/>
                </a:moveTo>
                <a:lnTo>
                  <a:pt x="755352" y="0"/>
                </a:lnTo>
                <a:lnTo>
                  <a:pt x="755352" y="755352"/>
                </a:lnTo>
                <a:lnTo>
                  <a:pt x="0" y="7553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4230359" y="8373484"/>
            <a:ext cx="1616773" cy="884816"/>
          </a:xfrm>
          <a:custGeom>
            <a:avLst/>
            <a:gdLst/>
            <a:ahLst/>
            <a:cxnLst/>
            <a:rect l="l" t="t" r="r" b="b"/>
            <a:pathLst>
              <a:path w="1616773" h="884816">
                <a:moveTo>
                  <a:pt x="0" y="0"/>
                </a:moveTo>
                <a:lnTo>
                  <a:pt x="1616773" y="0"/>
                </a:lnTo>
                <a:lnTo>
                  <a:pt x="1616773" y="884816"/>
                </a:lnTo>
                <a:lnTo>
                  <a:pt x="0" y="8848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5371680" y="1524376"/>
            <a:ext cx="3201659" cy="3861563"/>
            <a:chOff x="0" y="0"/>
            <a:chExt cx="843235" cy="1017037"/>
          </a:xfrm>
        </p:grpSpPr>
        <p:sp>
          <p:nvSpPr>
            <p:cNvPr id="9" name="Freeform 9"/>
            <p:cNvSpPr/>
            <p:nvPr/>
          </p:nvSpPr>
          <p:spPr>
            <a:xfrm>
              <a:off x="0" y="0"/>
              <a:ext cx="843235" cy="1017037"/>
            </a:xfrm>
            <a:custGeom>
              <a:avLst/>
              <a:gdLst/>
              <a:ahLst/>
              <a:cxnLst/>
              <a:rect l="l" t="t" r="r" b="b"/>
              <a:pathLst>
                <a:path w="843235" h="1017037">
                  <a:moveTo>
                    <a:pt x="0" y="0"/>
                  </a:moveTo>
                  <a:lnTo>
                    <a:pt x="843235" y="0"/>
                  </a:lnTo>
                  <a:lnTo>
                    <a:pt x="843235" y="1017037"/>
                  </a:lnTo>
                  <a:lnTo>
                    <a:pt x="0" y="1017037"/>
                  </a:lnTo>
                  <a:close/>
                </a:path>
              </a:pathLst>
            </a:custGeom>
            <a:solidFill>
              <a:srgbClr val="1E1E1E"/>
            </a:solidFill>
            <a:ln w="9525" cap="sq">
              <a:solidFill>
                <a:srgbClr val="737373"/>
              </a:solidFill>
              <a:prstDash val="solid"/>
              <a:miter/>
            </a:ln>
          </p:spPr>
        </p:sp>
        <p:sp>
          <p:nvSpPr>
            <p:cNvPr id="10" name="TextBox 10"/>
            <p:cNvSpPr txBox="1"/>
            <p:nvPr/>
          </p:nvSpPr>
          <p:spPr>
            <a:xfrm>
              <a:off x="0" y="85725"/>
              <a:ext cx="843235" cy="931312"/>
            </a:xfrm>
            <a:prstGeom prst="rect">
              <a:avLst/>
            </a:prstGeom>
          </p:spPr>
          <p:txBody>
            <a:bodyPr lIns="50800" tIns="50800" rIns="50800" bIns="50800" rtlCol="0" anchor="ctr"/>
            <a:lstStyle/>
            <a:p>
              <a:pPr algn="ctr">
                <a:lnSpc>
                  <a:spcPts val="1920"/>
                </a:lnSpc>
              </a:pPr>
            </a:p>
          </p:txBody>
        </p:sp>
      </p:grpSp>
      <p:grpSp>
        <p:nvGrpSpPr>
          <p:cNvPr id="11" name="Group 11"/>
          <p:cNvGrpSpPr/>
          <p:nvPr/>
        </p:nvGrpSpPr>
        <p:grpSpPr>
          <a:xfrm>
            <a:off x="9714660" y="1524376"/>
            <a:ext cx="3201659" cy="3861563"/>
            <a:chOff x="0" y="0"/>
            <a:chExt cx="843235" cy="1017037"/>
          </a:xfrm>
        </p:grpSpPr>
        <p:sp>
          <p:nvSpPr>
            <p:cNvPr id="12" name="Freeform 12"/>
            <p:cNvSpPr/>
            <p:nvPr/>
          </p:nvSpPr>
          <p:spPr>
            <a:xfrm>
              <a:off x="0" y="0"/>
              <a:ext cx="843235" cy="1017037"/>
            </a:xfrm>
            <a:custGeom>
              <a:avLst/>
              <a:gdLst/>
              <a:ahLst/>
              <a:cxnLst/>
              <a:rect l="l" t="t" r="r" b="b"/>
              <a:pathLst>
                <a:path w="843235" h="1017037">
                  <a:moveTo>
                    <a:pt x="0" y="0"/>
                  </a:moveTo>
                  <a:lnTo>
                    <a:pt x="843235" y="0"/>
                  </a:lnTo>
                  <a:lnTo>
                    <a:pt x="843235" y="1017037"/>
                  </a:lnTo>
                  <a:lnTo>
                    <a:pt x="0" y="1017037"/>
                  </a:lnTo>
                  <a:close/>
                </a:path>
              </a:pathLst>
            </a:custGeom>
            <a:solidFill>
              <a:srgbClr val="1E1E1E"/>
            </a:solidFill>
            <a:ln w="9525" cap="sq">
              <a:solidFill>
                <a:srgbClr val="737373"/>
              </a:solidFill>
              <a:prstDash val="solid"/>
              <a:miter/>
            </a:ln>
          </p:spPr>
        </p:sp>
        <p:sp>
          <p:nvSpPr>
            <p:cNvPr id="13" name="TextBox 13"/>
            <p:cNvSpPr txBox="1"/>
            <p:nvPr/>
          </p:nvSpPr>
          <p:spPr>
            <a:xfrm>
              <a:off x="0" y="85725"/>
              <a:ext cx="843235" cy="931312"/>
            </a:xfrm>
            <a:prstGeom prst="rect">
              <a:avLst/>
            </a:prstGeom>
          </p:spPr>
          <p:txBody>
            <a:bodyPr lIns="50800" tIns="50800" rIns="50800" bIns="50800" rtlCol="0" anchor="ctr"/>
            <a:lstStyle/>
            <a:p>
              <a:pPr algn="ctr">
                <a:lnSpc>
                  <a:spcPts val="1920"/>
                </a:lnSpc>
              </a:pPr>
            </a:p>
          </p:txBody>
        </p:sp>
      </p:grpSp>
      <p:grpSp>
        <p:nvGrpSpPr>
          <p:cNvPr id="14" name="Group 14"/>
          <p:cNvGrpSpPr/>
          <p:nvPr/>
        </p:nvGrpSpPr>
        <p:grpSpPr>
          <a:xfrm>
            <a:off x="14057641" y="1545840"/>
            <a:ext cx="3201659" cy="3840099"/>
            <a:chOff x="0" y="0"/>
            <a:chExt cx="843235" cy="1011384"/>
          </a:xfrm>
        </p:grpSpPr>
        <p:sp>
          <p:nvSpPr>
            <p:cNvPr id="15" name="Freeform 15"/>
            <p:cNvSpPr/>
            <p:nvPr/>
          </p:nvSpPr>
          <p:spPr>
            <a:xfrm>
              <a:off x="0" y="0"/>
              <a:ext cx="843235" cy="1011384"/>
            </a:xfrm>
            <a:custGeom>
              <a:avLst/>
              <a:gdLst/>
              <a:ahLst/>
              <a:cxnLst/>
              <a:rect l="l" t="t" r="r" b="b"/>
              <a:pathLst>
                <a:path w="843235" h="1011384">
                  <a:moveTo>
                    <a:pt x="0" y="0"/>
                  </a:moveTo>
                  <a:lnTo>
                    <a:pt x="843235" y="0"/>
                  </a:lnTo>
                  <a:lnTo>
                    <a:pt x="843235" y="1011384"/>
                  </a:lnTo>
                  <a:lnTo>
                    <a:pt x="0" y="1011384"/>
                  </a:lnTo>
                  <a:close/>
                </a:path>
              </a:pathLst>
            </a:custGeom>
            <a:solidFill>
              <a:srgbClr val="1E1E1E"/>
            </a:solidFill>
            <a:ln w="9525" cap="sq">
              <a:solidFill>
                <a:srgbClr val="737373"/>
              </a:solidFill>
              <a:prstDash val="solid"/>
              <a:miter/>
            </a:ln>
          </p:spPr>
        </p:sp>
        <p:sp>
          <p:nvSpPr>
            <p:cNvPr id="16" name="TextBox 16"/>
            <p:cNvSpPr txBox="1"/>
            <p:nvPr/>
          </p:nvSpPr>
          <p:spPr>
            <a:xfrm>
              <a:off x="0" y="85725"/>
              <a:ext cx="843235" cy="925659"/>
            </a:xfrm>
            <a:prstGeom prst="rect">
              <a:avLst/>
            </a:prstGeom>
          </p:spPr>
          <p:txBody>
            <a:bodyPr lIns="50800" tIns="50800" rIns="50800" bIns="50800" rtlCol="0" anchor="ctr"/>
            <a:lstStyle/>
            <a:p>
              <a:pPr algn="ctr">
                <a:lnSpc>
                  <a:spcPts val="1920"/>
                </a:lnSpc>
              </a:pPr>
            </a:p>
          </p:txBody>
        </p:sp>
      </p:grpSp>
      <p:grpSp>
        <p:nvGrpSpPr>
          <p:cNvPr id="17" name="Group 17"/>
          <p:cNvGrpSpPr/>
          <p:nvPr/>
        </p:nvGrpSpPr>
        <p:grpSpPr>
          <a:xfrm rot="578107">
            <a:off x="13204906" y="6671968"/>
            <a:ext cx="3765807" cy="3765807"/>
            <a:chOff x="0" y="0"/>
            <a:chExt cx="6350000" cy="6350000"/>
          </a:xfrm>
        </p:grpSpPr>
        <p:sp>
          <p:nvSpPr>
            <p:cNvPr id="18" name="Freeform 18"/>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7"/>
              <a:stretch>
                <a:fillRect l="-82414"/>
              </a:stretch>
            </a:blipFill>
          </p:spPr>
        </p:sp>
      </p:grpSp>
      <p:grpSp>
        <p:nvGrpSpPr>
          <p:cNvPr id="19" name="Group 19"/>
          <p:cNvGrpSpPr/>
          <p:nvPr/>
        </p:nvGrpSpPr>
        <p:grpSpPr>
          <a:xfrm>
            <a:off x="277484" y="227247"/>
            <a:ext cx="5480565" cy="917654"/>
            <a:chOff x="0" y="0"/>
            <a:chExt cx="7307420" cy="1223538"/>
          </a:xfrm>
        </p:grpSpPr>
        <p:sp>
          <p:nvSpPr>
            <p:cNvPr id="20" name="TextBox 20"/>
            <p:cNvSpPr txBox="1"/>
            <p:nvPr/>
          </p:nvSpPr>
          <p:spPr>
            <a:xfrm>
              <a:off x="1304335" y="231225"/>
              <a:ext cx="6003085" cy="732513"/>
            </a:xfrm>
            <a:prstGeom prst="rect">
              <a:avLst/>
            </a:prstGeom>
          </p:spPr>
          <p:txBody>
            <a:bodyPr lIns="0" tIns="0" rIns="0" bIns="0" rtlCol="0" anchor="t">
              <a:spAutoFit/>
            </a:bodyPr>
            <a:lstStyle/>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TRƯỜNG ĐẠI HỌC SƯ PHẠM KĨ THUẬT TPHCM</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KHOA CÔNG NGHỆ THÔNG TIN</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p:txBody>
        </p:sp>
        <p:sp>
          <p:nvSpPr>
            <p:cNvPr id="21" name="Freeform 21"/>
            <p:cNvSpPr/>
            <p:nvPr/>
          </p:nvSpPr>
          <p:spPr>
            <a:xfrm>
              <a:off x="0" y="0"/>
              <a:ext cx="1227743" cy="1223538"/>
            </a:xfrm>
            <a:custGeom>
              <a:avLst/>
              <a:gdLst/>
              <a:ahLst/>
              <a:cxnLst/>
              <a:rect l="l" t="t" r="r" b="b"/>
              <a:pathLst>
                <a:path w="1227743" h="1223538">
                  <a:moveTo>
                    <a:pt x="0" y="0"/>
                  </a:moveTo>
                  <a:lnTo>
                    <a:pt x="1227743" y="0"/>
                  </a:lnTo>
                  <a:lnTo>
                    <a:pt x="1227743" y="1223538"/>
                  </a:lnTo>
                  <a:lnTo>
                    <a:pt x="0" y="1223538"/>
                  </a:lnTo>
                  <a:lnTo>
                    <a:pt x="0" y="0"/>
                  </a:lnTo>
                  <a:close/>
                </a:path>
              </a:pathLst>
            </a:custGeom>
            <a:blipFill>
              <a:blip r:embed="rId8"/>
              <a:stretch>
                <a:fillRect/>
              </a:stretch>
            </a:blipFill>
          </p:spPr>
        </p:sp>
      </p:grpSp>
      <p:sp>
        <p:nvSpPr>
          <p:cNvPr id="22" name="TextBox 22"/>
          <p:cNvSpPr txBox="1"/>
          <p:nvPr/>
        </p:nvSpPr>
        <p:spPr>
          <a:xfrm>
            <a:off x="7405587" y="6402601"/>
            <a:ext cx="5124392" cy="2408270"/>
          </a:xfrm>
          <a:prstGeom prst="rect">
            <a:avLst/>
          </a:prstGeom>
        </p:spPr>
        <p:txBody>
          <a:bodyPr lIns="0" tIns="0" rIns="0" bIns="0" rtlCol="0" anchor="t">
            <a:spAutoFit/>
          </a:bodyPr>
          <a:lstStyle/>
          <a:p>
            <a:pPr algn="l">
              <a:lnSpc>
                <a:spcPts val="5850"/>
              </a:lnSpc>
            </a:pPr>
            <a:r>
              <a:rPr lang="en-US" sz="6500">
                <a:solidFill>
                  <a:srgbClr val="C1FF72"/>
                </a:solidFill>
                <a:latin typeface="Bungee"/>
                <a:ea typeface="Bungee"/>
                <a:cs typeface="Bungee"/>
                <a:sym typeface="Bungee"/>
              </a:rPr>
              <a:t>KERNEL TRICK</a:t>
            </a:r>
            <a:endParaRPr lang="en-US" sz="6500">
              <a:solidFill>
                <a:srgbClr val="C1FF72"/>
              </a:solidFill>
              <a:latin typeface="Bungee"/>
              <a:ea typeface="Bungee"/>
              <a:cs typeface="Bungee"/>
              <a:sym typeface="Bungee"/>
            </a:endParaRPr>
          </a:p>
          <a:p>
            <a:pPr algn="l">
              <a:lnSpc>
                <a:spcPts val="5850"/>
              </a:lnSpc>
            </a:pPr>
            <a:endParaRPr lang="en-US" sz="6500">
              <a:solidFill>
                <a:srgbClr val="C1FF72"/>
              </a:solidFill>
              <a:latin typeface="Bungee"/>
              <a:ea typeface="Bungee"/>
              <a:cs typeface="Bungee"/>
              <a:sym typeface="Bungee"/>
            </a:endParaRPr>
          </a:p>
        </p:txBody>
      </p:sp>
      <p:sp>
        <p:nvSpPr>
          <p:cNvPr id="23" name="TextBox 23"/>
          <p:cNvSpPr txBox="1"/>
          <p:nvPr/>
        </p:nvSpPr>
        <p:spPr>
          <a:xfrm>
            <a:off x="1144164" y="5341571"/>
            <a:ext cx="3407643" cy="2501265"/>
          </a:xfrm>
          <a:prstGeom prst="rect">
            <a:avLst/>
          </a:prstGeom>
        </p:spPr>
        <p:txBody>
          <a:bodyPr lIns="0" tIns="0" rIns="0" bIns="0" rtlCol="0" anchor="t">
            <a:spAutoFit/>
          </a:bodyPr>
          <a:lstStyle/>
          <a:p>
            <a:pPr algn="l">
              <a:lnSpc>
                <a:spcPts val="3360"/>
              </a:lnSpc>
            </a:pPr>
            <a:r>
              <a:rPr lang="en-US" sz="2400" spc="-96">
                <a:solidFill>
                  <a:srgbClr val="D9D9D9"/>
                </a:solidFill>
                <a:latin typeface="Maven Pro" panose="00000500000000000000"/>
                <a:ea typeface="Maven Pro" panose="00000500000000000000"/>
                <a:cs typeface="Maven Pro" panose="00000500000000000000"/>
                <a:sym typeface="Maven Pro" panose="00000500000000000000"/>
              </a:rPr>
              <a:t>Công thức: K(x, y) = tanh(γxᵀy + r).</a:t>
            </a:r>
            <a:endParaRPr lang="en-US" sz="2400" spc="-96">
              <a:solidFill>
                <a:srgbClr val="D9D9D9"/>
              </a:solidFill>
              <a:latin typeface="Maven Pro" panose="00000500000000000000"/>
              <a:ea typeface="Maven Pro" panose="00000500000000000000"/>
              <a:cs typeface="Maven Pro" panose="00000500000000000000"/>
              <a:sym typeface="Maven Pro" panose="00000500000000000000"/>
            </a:endParaRPr>
          </a:p>
          <a:p>
            <a:pPr algn="l">
              <a:lnSpc>
                <a:spcPts val="3360"/>
              </a:lnSpc>
            </a:pPr>
            <a:r>
              <a:rPr lang="en-US" sz="2400" spc="-96">
                <a:solidFill>
                  <a:srgbClr val="D9D9D9"/>
                </a:solidFill>
                <a:latin typeface="Maven Pro" panose="00000500000000000000"/>
                <a:ea typeface="Maven Pro" panose="00000500000000000000"/>
                <a:cs typeface="Maven Pro" panose="00000500000000000000"/>
                <a:sym typeface="Maven Pro" panose="00000500000000000000"/>
              </a:rPr>
              <a:t> Hoạt động tương tự Neural Network, ít dùng trong thực tế.</a:t>
            </a:r>
            <a:endParaRPr lang="en-US" sz="2400" spc="-96">
              <a:solidFill>
                <a:srgbClr val="D9D9D9"/>
              </a:solidFill>
              <a:latin typeface="Maven Pro" panose="00000500000000000000"/>
              <a:ea typeface="Maven Pro" panose="00000500000000000000"/>
              <a:cs typeface="Maven Pro" panose="00000500000000000000"/>
              <a:sym typeface="Maven Pro" panose="00000500000000000000"/>
            </a:endParaRPr>
          </a:p>
          <a:p>
            <a:pPr algn="l">
              <a:lnSpc>
                <a:spcPts val="3360"/>
              </a:lnSpc>
            </a:pPr>
            <a:endParaRPr lang="en-US" sz="2400" spc="-96">
              <a:solidFill>
                <a:srgbClr val="D9D9D9"/>
              </a:solidFill>
              <a:latin typeface="Maven Pro" panose="00000500000000000000"/>
              <a:ea typeface="Maven Pro" panose="00000500000000000000"/>
              <a:cs typeface="Maven Pro" panose="00000500000000000000"/>
              <a:sym typeface="Maven Pro" panose="00000500000000000000"/>
            </a:endParaRPr>
          </a:p>
        </p:txBody>
      </p:sp>
      <p:sp>
        <p:nvSpPr>
          <p:cNvPr id="24" name="TextBox 24"/>
          <p:cNvSpPr txBox="1"/>
          <p:nvPr/>
        </p:nvSpPr>
        <p:spPr>
          <a:xfrm>
            <a:off x="1144164" y="4915308"/>
            <a:ext cx="2540999" cy="405765"/>
          </a:xfrm>
          <a:prstGeom prst="rect">
            <a:avLst/>
          </a:prstGeom>
        </p:spPr>
        <p:txBody>
          <a:bodyPr lIns="0" tIns="0" rIns="0" bIns="0" rtlCol="0" anchor="t">
            <a:spAutoFit/>
          </a:bodyPr>
          <a:lstStyle/>
          <a:p>
            <a:pPr algn="l">
              <a:lnSpc>
                <a:spcPts val="3360"/>
              </a:lnSpc>
            </a:pPr>
            <a:r>
              <a:rPr lang="en-US" sz="2400" b="1" spc="-96">
                <a:solidFill>
                  <a:srgbClr val="C1FF72"/>
                </a:solidFill>
                <a:latin typeface="Maven Pro Bold" panose="00000800000000000000"/>
                <a:ea typeface="Maven Pro Bold" panose="00000800000000000000"/>
                <a:cs typeface="Maven Pro Bold" panose="00000800000000000000"/>
                <a:sym typeface="Maven Pro Bold" panose="00000800000000000000"/>
              </a:rPr>
              <a:t>Sigmoid Kernel</a:t>
            </a:r>
            <a:endParaRPr lang="en-US" sz="2400" b="1" spc="-96">
              <a:solidFill>
                <a:srgbClr val="C1FF72"/>
              </a:solidFill>
              <a:latin typeface="Maven Pro Bold" panose="00000800000000000000"/>
              <a:ea typeface="Maven Pro Bold" panose="00000800000000000000"/>
              <a:cs typeface="Maven Pro Bold" panose="00000800000000000000"/>
              <a:sym typeface="Maven Pro Bold" panose="00000800000000000000"/>
            </a:endParaRPr>
          </a:p>
        </p:txBody>
      </p:sp>
      <p:sp>
        <p:nvSpPr>
          <p:cNvPr id="25" name="TextBox 25"/>
          <p:cNvSpPr txBox="1"/>
          <p:nvPr/>
        </p:nvSpPr>
        <p:spPr>
          <a:xfrm>
            <a:off x="5473225" y="1986190"/>
            <a:ext cx="3098435" cy="2501265"/>
          </a:xfrm>
          <a:prstGeom prst="rect">
            <a:avLst/>
          </a:prstGeom>
        </p:spPr>
        <p:txBody>
          <a:bodyPr lIns="0" tIns="0" rIns="0" bIns="0" rtlCol="0" anchor="t">
            <a:spAutoFit/>
          </a:bodyPr>
          <a:lstStyle/>
          <a:p>
            <a:pPr algn="l">
              <a:lnSpc>
                <a:spcPts val="3360"/>
              </a:lnSpc>
            </a:pPr>
            <a:r>
              <a:rPr lang="en-US" sz="2400" spc="-96">
                <a:solidFill>
                  <a:srgbClr val="D9D9D9"/>
                </a:solidFill>
                <a:latin typeface="Maven Pro" panose="00000500000000000000"/>
                <a:ea typeface="Maven Pro" panose="00000500000000000000"/>
                <a:cs typeface="Maven Pro" panose="00000500000000000000"/>
                <a:sym typeface="Maven Pro" panose="00000500000000000000"/>
              </a:rPr>
              <a:t>Công thức: K(x, y) = xᵀy.</a:t>
            </a:r>
            <a:endParaRPr lang="en-US" sz="2400" spc="-96">
              <a:solidFill>
                <a:srgbClr val="D9D9D9"/>
              </a:solidFill>
              <a:latin typeface="Maven Pro" panose="00000500000000000000"/>
              <a:ea typeface="Maven Pro" panose="00000500000000000000"/>
              <a:cs typeface="Maven Pro" panose="00000500000000000000"/>
              <a:sym typeface="Maven Pro" panose="00000500000000000000"/>
            </a:endParaRPr>
          </a:p>
          <a:p>
            <a:pPr algn="l">
              <a:lnSpc>
                <a:spcPts val="3360"/>
              </a:lnSpc>
            </a:pPr>
            <a:r>
              <a:rPr lang="en-US" sz="2400" spc="-96">
                <a:solidFill>
                  <a:srgbClr val="D9D9D9"/>
                </a:solidFill>
                <a:latin typeface="Maven Pro" panose="00000500000000000000"/>
                <a:ea typeface="Maven Pro" panose="00000500000000000000"/>
                <a:cs typeface="Maven Pro" panose="00000500000000000000"/>
                <a:sym typeface="Maven Pro" panose="00000500000000000000"/>
              </a:rPr>
              <a:t> Dùng cho dữ liệu tuyến tính, nhiều đặc trưng, tốc độ nhanh.</a:t>
            </a:r>
            <a:endParaRPr lang="en-US" sz="2400" spc="-96">
              <a:solidFill>
                <a:srgbClr val="D9D9D9"/>
              </a:solidFill>
              <a:latin typeface="Maven Pro" panose="00000500000000000000"/>
              <a:ea typeface="Maven Pro" panose="00000500000000000000"/>
              <a:cs typeface="Maven Pro" panose="00000500000000000000"/>
              <a:sym typeface="Maven Pro" panose="00000500000000000000"/>
            </a:endParaRPr>
          </a:p>
          <a:p>
            <a:pPr algn="l">
              <a:lnSpc>
                <a:spcPts val="3360"/>
              </a:lnSpc>
            </a:pPr>
            <a:endParaRPr lang="en-US" sz="2400" spc="-96">
              <a:solidFill>
                <a:srgbClr val="D9D9D9"/>
              </a:solidFill>
              <a:latin typeface="Maven Pro" panose="00000500000000000000"/>
              <a:ea typeface="Maven Pro" panose="00000500000000000000"/>
              <a:cs typeface="Maven Pro" panose="00000500000000000000"/>
              <a:sym typeface="Maven Pro" panose="00000500000000000000"/>
            </a:endParaRPr>
          </a:p>
        </p:txBody>
      </p:sp>
      <p:sp>
        <p:nvSpPr>
          <p:cNvPr id="26" name="TextBox 26"/>
          <p:cNvSpPr txBox="1"/>
          <p:nvPr/>
        </p:nvSpPr>
        <p:spPr>
          <a:xfrm>
            <a:off x="5473225" y="1523855"/>
            <a:ext cx="2250756" cy="405765"/>
          </a:xfrm>
          <a:prstGeom prst="rect">
            <a:avLst/>
          </a:prstGeom>
        </p:spPr>
        <p:txBody>
          <a:bodyPr lIns="0" tIns="0" rIns="0" bIns="0" rtlCol="0" anchor="t">
            <a:spAutoFit/>
          </a:bodyPr>
          <a:lstStyle/>
          <a:p>
            <a:pPr algn="l">
              <a:lnSpc>
                <a:spcPts val="3360"/>
              </a:lnSpc>
            </a:pPr>
            <a:r>
              <a:rPr lang="en-US" sz="2400" b="1" spc="-96">
                <a:solidFill>
                  <a:srgbClr val="C1FF72"/>
                </a:solidFill>
                <a:latin typeface="Maven Pro Bold" panose="00000800000000000000"/>
                <a:ea typeface="Maven Pro Bold" panose="00000800000000000000"/>
                <a:cs typeface="Maven Pro Bold" panose="00000800000000000000"/>
                <a:sym typeface="Maven Pro Bold" panose="00000800000000000000"/>
              </a:rPr>
              <a:t>Linear Kernel</a:t>
            </a:r>
            <a:endParaRPr lang="en-US" sz="2400" b="1" spc="-96">
              <a:solidFill>
                <a:srgbClr val="C1FF72"/>
              </a:solidFill>
              <a:latin typeface="Maven Pro Bold" panose="00000800000000000000"/>
              <a:ea typeface="Maven Pro Bold" panose="00000800000000000000"/>
              <a:cs typeface="Maven Pro Bold" panose="00000800000000000000"/>
              <a:sym typeface="Maven Pro Bold" panose="00000800000000000000"/>
            </a:endParaRPr>
          </a:p>
        </p:txBody>
      </p:sp>
      <p:sp>
        <p:nvSpPr>
          <p:cNvPr id="27" name="TextBox 27"/>
          <p:cNvSpPr txBox="1"/>
          <p:nvPr/>
        </p:nvSpPr>
        <p:spPr>
          <a:xfrm>
            <a:off x="9849690" y="2465574"/>
            <a:ext cx="3066630" cy="2920365"/>
          </a:xfrm>
          <a:prstGeom prst="rect">
            <a:avLst/>
          </a:prstGeom>
        </p:spPr>
        <p:txBody>
          <a:bodyPr lIns="0" tIns="0" rIns="0" bIns="0" rtlCol="0" anchor="t">
            <a:spAutoFit/>
          </a:bodyPr>
          <a:lstStyle/>
          <a:p>
            <a:pPr algn="l">
              <a:lnSpc>
                <a:spcPts val="3360"/>
              </a:lnSpc>
            </a:pPr>
            <a:r>
              <a:rPr lang="en-US" sz="2400" spc="-96">
                <a:solidFill>
                  <a:srgbClr val="D9D9D9"/>
                </a:solidFill>
                <a:latin typeface="Maven Pro" panose="00000500000000000000"/>
                <a:ea typeface="Maven Pro" panose="00000500000000000000"/>
                <a:cs typeface="Maven Pro" panose="00000500000000000000"/>
                <a:sym typeface="Maven Pro" panose="00000500000000000000"/>
              </a:rPr>
              <a:t>Công thức: K(x, y) = (γxᵀy + r)^d.</a:t>
            </a:r>
            <a:endParaRPr lang="en-US" sz="2400" spc="-96">
              <a:solidFill>
                <a:srgbClr val="D9D9D9"/>
              </a:solidFill>
              <a:latin typeface="Maven Pro" panose="00000500000000000000"/>
              <a:ea typeface="Maven Pro" panose="00000500000000000000"/>
              <a:cs typeface="Maven Pro" panose="00000500000000000000"/>
              <a:sym typeface="Maven Pro" panose="00000500000000000000"/>
            </a:endParaRPr>
          </a:p>
          <a:p>
            <a:pPr algn="l">
              <a:lnSpc>
                <a:spcPts val="3360"/>
              </a:lnSpc>
            </a:pPr>
            <a:r>
              <a:rPr lang="en-US" sz="2400" spc="-96">
                <a:solidFill>
                  <a:srgbClr val="D9D9D9"/>
                </a:solidFill>
                <a:latin typeface="Maven Pro" panose="00000500000000000000"/>
                <a:ea typeface="Maven Pro" panose="00000500000000000000"/>
                <a:cs typeface="Maven Pro" panose="00000500000000000000"/>
                <a:sym typeface="Maven Pro" panose="00000500000000000000"/>
              </a:rPr>
              <a:t> Mô hình hóa quan hệ phi tuyến bậc cao, nhưng dễ overfitting nếu bậc d lớn.</a:t>
            </a:r>
            <a:endParaRPr lang="en-US" sz="2400" spc="-96">
              <a:solidFill>
                <a:srgbClr val="D9D9D9"/>
              </a:solidFill>
              <a:latin typeface="Maven Pro" panose="00000500000000000000"/>
              <a:ea typeface="Maven Pro" panose="00000500000000000000"/>
              <a:cs typeface="Maven Pro" panose="00000500000000000000"/>
              <a:sym typeface="Maven Pro" panose="00000500000000000000"/>
            </a:endParaRPr>
          </a:p>
          <a:p>
            <a:pPr algn="l">
              <a:lnSpc>
                <a:spcPts val="3360"/>
              </a:lnSpc>
            </a:pPr>
            <a:endParaRPr lang="en-US" sz="2400" spc="-96">
              <a:solidFill>
                <a:srgbClr val="D9D9D9"/>
              </a:solidFill>
              <a:latin typeface="Maven Pro" panose="00000500000000000000"/>
              <a:ea typeface="Maven Pro" panose="00000500000000000000"/>
              <a:cs typeface="Maven Pro" panose="00000500000000000000"/>
              <a:sym typeface="Maven Pro" panose="00000500000000000000"/>
            </a:endParaRPr>
          </a:p>
        </p:txBody>
      </p:sp>
      <p:sp>
        <p:nvSpPr>
          <p:cNvPr id="28" name="TextBox 28"/>
          <p:cNvSpPr txBox="1"/>
          <p:nvPr/>
        </p:nvSpPr>
        <p:spPr>
          <a:xfrm>
            <a:off x="9813046" y="1522698"/>
            <a:ext cx="2288880" cy="1243965"/>
          </a:xfrm>
          <a:prstGeom prst="rect">
            <a:avLst/>
          </a:prstGeom>
        </p:spPr>
        <p:txBody>
          <a:bodyPr lIns="0" tIns="0" rIns="0" bIns="0" rtlCol="0" anchor="t">
            <a:spAutoFit/>
          </a:bodyPr>
          <a:lstStyle/>
          <a:p>
            <a:pPr algn="l">
              <a:lnSpc>
                <a:spcPts val="3360"/>
              </a:lnSpc>
            </a:pPr>
            <a:r>
              <a:rPr lang="en-US" sz="2400" b="1" spc="-96">
                <a:solidFill>
                  <a:srgbClr val="C1FF72"/>
                </a:solidFill>
                <a:latin typeface="Maven Pro Bold" panose="00000800000000000000"/>
                <a:ea typeface="Maven Pro Bold" panose="00000800000000000000"/>
                <a:cs typeface="Maven Pro Bold" panose="00000800000000000000"/>
                <a:sym typeface="Maven Pro Bold" panose="00000800000000000000"/>
              </a:rPr>
              <a:t>Polynomial Kernel</a:t>
            </a:r>
            <a:endParaRPr lang="en-US" sz="2400" b="1" spc="-96">
              <a:solidFill>
                <a:srgbClr val="C1FF72"/>
              </a:solidFill>
              <a:latin typeface="Maven Pro Bold" panose="00000800000000000000"/>
              <a:ea typeface="Maven Pro Bold" panose="00000800000000000000"/>
              <a:cs typeface="Maven Pro Bold" panose="00000800000000000000"/>
              <a:sym typeface="Maven Pro Bold" panose="00000800000000000000"/>
            </a:endParaRPr>
          </a:p>
          <a:p>
            <a:pPr algn="l">
              <a:lnSpc>
                <a:spcPts val="3360"/>
              </a:lnSpc>
            </a:pPr>
            <a:endParaRPr lang="en-US" sz="2400" b="1" spc="-96">
              <a:solidFill>
                <a:srgbClr val="C1FF72"/>
              </a:solidFill>
              <a:latin typeface="Maven Pro Bold" panose="00000800000000000000"/>
              <a:ea typeface="Maven Pro Bold" panose="00000800000000000000"/>
              <a:cs typeface="Maven Pro Bold" panose="00000800000000000000"/>
              <a:sym typeface="Maven Pro Bold" panose="00000800000000000000"/>
            </a:endParaRPr>
          </a:p>
        </p:txBody>
      </p:sp>
      <p:sp>
        <p:nvSpPr>
          <p:cNvPr id="29" name="TextBox 29"/>
          <p:cNvSpPr txBox="1"/>
          <p:nvPr/>
        </p:nvSpPr>
        <p:spPr>
          <a:xfrm>
            <a:off x="14192670" y="1986190"/>
            <a:ext cx="3066630" cy="3758565"/>
          </a:xfrm>
          <a:prstGeom prst="rect">
            <a:avLst/>
          </a:prstGeom>
        </p:spPr>
        <p:txBody>
          <a:bodyPr lIns="0" tIns="0" rIns="0" bIns="0" rtlCol="0" anchor="t">
            <a:spAutoFit/>
          </a:bodyPr>
          <a:lstStyle/>
          <a:p>
            <a:pPr algn="l">
              <a:lnSpc>
                <a:spcPts val="3360"/>
              </a:lnSpc>
            </a:pPr>
            <a:r>
              <a:rPr lang="en-US" sz="2400" spc="-96">
                <a:solidFill>
                  <a:srgbClr val="D9D9D9"/>
                </a:solidFill>
                <a:latin typeface="Maven Pro" panose="00000500000000000000"/>
                <a:ea typeface="Maven Pro" panose="00000500000000000000"/>
                <a:cs typeface="Maven Pro" panose="00000500000000000000"/>
                <a:sym typeface="Maven Pro" panose="00000500000000000000"/>
              </a:rPr>
              <a:t>Công thức: K(x, y) = exp(-γ||x − y||²).</a:t>
            </a:r>
            <a:endParaRPr lang="en-US" sz="2400" spc="-96">
              <a:solidFill>
                <a:srgbClr val="D9D9D9"/>
              </a:solidFill>
              <a:latin typeface="Maven Pro" panose="00000500000000000000"/>
              <a:ea typeface="Maven Pro" panose="00000500000000000000"/>
              <a:cs typeface="Maven Pro" panose="00000500000000000000"/>
              <a:sym typeface="Maven Pro" panose="00000500000000000000"/>
            </a:endParaRPr>
          </a:p>
          <a:p>
            <a:pPr algn="l">
              <a:lnSpc>
                <a:spcPts val="3360"/>
              </a:lnSpc>
            </a:pPr>
            <a:r>
              <a:rPr lang="en-US" sz="2400" spc="-96">
                <a:solidFill>
                  <a:srgbClr val="D9D9D9"/>
                </a:solidFill>
                <a:latin typeface="Maven Pro" panose="00000500000000000000"/>
                <a:ea typeface="Maven Pro" panose="00000500000000000000"/>
                <a:cs typeface="Maven Pro" panose="00000500000000000000"/>
                <a:sym typeface="Maven Pro" panose="00000500000000000000"/>
              </a:rPr>
              <a:t> Là kernel phổ biến nhất, ánh xạ dữ liệu lên không gian vô hạn chiều. Gamma quyết định độ cong của biên phân lớp.</a:t>
            </a:r>
            <a:endParaRPr lang="en-US" sz="2400" spc="-96">
              <a:solidFill>
                <a:srgbClr val="D9D9D9"/>
              </a:solidFill>
              <a:latin typeface="Maven Pro" panose="00000500000000000000"/>
              <a:ea typeface="Maven Pro" panose="00000500000000000000"/>
              <a:cs typeface="Maven Pro" panose="00000500000000000000"/>
              <a:sym typeface="Maven Pro" panose="00000500000000000000"/>
            </a:endParaRPr>
          </a:p>
          <a:p>
            <a:pPr algn="l">
              <a:lnSpc>
                <a:spcPts val="3360"/>
              </a:lnSpc>
            </a:pPr>
            <a:endParaRPr lang="en-US" sz="2400" spc="-96">
              <a:solidFill>
                <a:srgbClr val="D9D9D9"/>
              </a:solidFill>
              <a:latin typeface="Maven Pro" panose="00000500000000000000"/>
              <a:ea typeface="Maven Pro" panose="00000500000000000000"/>
              <a:cs typeface="Maven Pro" panose="00000500000000000000"/>
              <a:sym typeface="Maven Pro" panose="00000500000000000000"/>
            </a:endParaRPr>
          </a:p>
        </p:txBody>
      </p:sp>
      <p:sp>
        <p:nvSpPr>
          <p:cNvPr id="30" name="TextBox 30"/>
          <p:cNvSpPr txBox="1"/>
          <p:nvPr/>
        </p:nvSpPr>
        <p:spPr>
          <a:xfrm>
            <a:off x="14154570" y="1597570"/>
            <a:ext cx="2999727" cy="405765"/>
          </a:xfrm>
          <a:prstGeom prst="rect">
            <a:avLst/>
          </a:prstGeom>
        </p:spPr>
        <p:txBody>
          <a:bodyPr lIns="0" tIns="0" rIns="0" bIns="0" rtlCol="0" anchor="t">
            <a:spAutoFit/>
          </a:bodyPr>
          <a:lstStyle/>
          <a:p>
            <a:pPr algn="l">
              <a:lnSpc>
                <a:spcPts val="3360"/>
              </a:lnSpc>
            </a:pPr>
            <a:r>
              <a:rPr lang="en-US" sz="2400" b="1" spc="-96">
                <a:solidFill>
                  <a:srgbClr val="C1FF72"/>
                </a:solidFill>
                <a:latin typeface="Maven Pro Bold" panose="00000800000000000000"/>
                <a:ea typeface="Maven Pro Bold" panose="00000800000000000000"/>
                <a:cs typeface="Maven Pro Bold" panose="00000800000000000000"/>
                <a:sym typeface="Maven Pro Bold" panose="00000800000000000000"/>
              </a:rPr>
              <a:t>RBF (Gaussian) Kernel</a:t>
            </a:r>
            <a:endParaRPr lang="en-US" sz="2400" b="1" spc="-96">
              <a:solidFill>
                <a:srgbClr val="C1FF72"/>
              </a:solidFill>
              <a:latin typeface="Maven Pro Bold" panose="00000800000000000000"/>
              <a:ea typeface="Maven Pro Bold" panose="00000800000000000000"/>
              <a:cs typeface="Maven Pro Bold" panose="00000800000000000000"/>
              <a:sym typeface="Maven Pro Bold" panose="000008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1028700" y="9139105"/>
            <a:ext cx="476779" cy="119195"/>
          </a:xfrm>
          <a:custGeom>
            <a:avLst/>
            <a:gdLst/>
            <a:ahLst/>
            <a:cxnLst/>
            <a:rect l="l" t="t" r="r" b="b"/>
            <a:pathLst>
              <a:path w="476779" h="119195">
                <a:moveTo>
                  <a:pt x="0" y="0"/>
                </a:moveTo>
                <a:lnTo>
                  <a:pt x="476779" y="0"/>
                </a:lnTo>
                <a:lnTo>
                  <a:pt x="476779" y="119195"/>
                </a:lnTo>
                <a:lnTo>
                  <a:pt x="0" y="11919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5843251" y="6345451"/>
            <a:ext cx="755352" cy="755352"/>
          </a:xfrm>
          <a:custGeom>
            <a:avLst/>
            <a:gdLst/>
            <a:ahLst/>
            <a:cxnLst/>
            <a:rect l="l" t="t" r="r" b="b"/>
            <a:pathLst>
              <a:path w="755352" h="755352">
                <a:moveTo>
                  <a:pt x="0" y="0"/>
                </a:moveTo>
                <a:lnTo>
                  <a:pt x="755352" y="0"/>
                </a:lnTo>
                <a:lnTo>
                  <a:pt x="755352" y="755352"/>
                </a:lnTo>
                <a:lnTo>
                  <a:pt x="0" y="7553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230359" y="8373484"/>
            <a:ext cx="1616773" cy="884816"/>
          </a:xfrm>
          <a:custGeom>
            <a:avLst/>
            <a:gdLst/>
            <a:ahLst/>
            <a:cxnLst/>
            <a:rect l="l" t="t" r="r" b="b"/>
            <a:pathLst>
              <a:path w="1616773" h="884816">
                <a:moveTo>
                  <a:pt x="0" y="0"/>
                </a:moveTo>
                <a:lnTo>
                  <a:pt x="1616773" y="0"/>
                </a:lnTo>
                <a:lnTo>
                  <a:pt x="1616773" y="884816"/>
                </a:lnTo>
                <a:lnTo>
                  <a:pt x="0" y="8848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028700" y="1570323"/>
            <a:ext cx="7232294" cy="3815616"/>
            <a:chOff x="0" y="0"/>
            <a:chExt cx="1215027" cy="641024"/>
          </a:xfrm>
        </p:grpSpPr>
        <p:sp>
          <p:nvSpPr>
            <p:cNvPr id="6" name="Freeform 6"/>
            <p:cNvSpPr/>
            <p:nvPr/>
          </p:nvSpPr>
          <p:spPr>
            <a:xfrm>
              <a:off x="0" y="0"/>
              <a:ext cx="1215027" cy="641024"/>
            </a:xfrm>
            <a:custGeom>
              <a:avLst/>
              <a:gdLst/>
              <a:ahLst/>
              <a:cxnLst/>
              <a:rect l="l" t="t" r="r" b="b"/>
              <a:pathLst>
                <a:path w="1215027" h="641024">
                  <a:moveTo>
                    <a:pt x="0" y="0"/>
                  </a:moveTo>
                  <a:lnTo>
                    <a:pt x="1215027" y="0"/>
                  </a:lnTo>
                  <a:lnTo>
                    <a:pt x="1215027" y="641024"/>
                  </a:lnTo>
                  <a:lnTo>
                    <a:pt x="0" y="641024"/>
                  </a:lnTo>
                  <a:close/>
                </a:path>
              </a:pathLst>
            </a:custGeom>
            <a:solidFill>
              <a:srgbClr val="1E1E1E"/>
            </a:solidFill>
            <a:ln w="9525" cap="sq">
              <a:solidFill>
                <a:srgbClr val="737373"/>
              </a:solidFill>
              <a:prstDash val="solid"/>
              <a:miter/>
            </a:ln>
          </p:spPr>
        </p:sp>
        <p:sp>
          <p:nvSpPr>
            <p:cNvPr id="7" name="TextBox 7"/>
            <p:cNvSpPr txBox="1"/>
            <p:nvPr/>
          </p:nvSpPr>
          <p:spPr>
            <a:xfrm>
              <a:off x="0" y="104775"/>
              <a:ext cx="1215027" cy="536249"/>
            </a:xfrm>
            <a:prstGeom prst="rect">
              <a:avLst/>
            </a:prstGeom>
          </p:spPr>
          <p:txBody>
            <a:bodyPr lIns="50800" tIns="50800" rIns="50800" bIns="50800" rtlCol="0" anchor="ctr"/>
            <a:lstStyle/>
            <a:p>
              <a:pPr algn="ctr">
                <a:lnSpc>
                  <a:spcPts val="2640"/>
                </a:lnSpc>
              </a:pPr>
            </a:p>
          </p:txBody>
        </p:sp>
      </p:grpSp>
      <p:grpSp>
        <p:nvGrpSpPr>
          <p:cNvPr id="8" name="Group 8"/>
          <p:cNvGrpSpPr/>
          <p:nvPr/>
        </p:nvGrpSpPr>
        <p:grpSpPr>
          <a:xfrm>
            <a:off x="9714660" y="1524376"/>
            <a:ext cx="7238638" cy="3861563"/>
            <a:chOff x="0" y="0"/>
            <a:chExt cx="1906473" cy="1017037"/>
          </a:xfrm>
        </p:grpSpPr>
        <p:sp>
          <p:nvSpPr>
            <p:cNvPr id="9" name="Freeform 9"/>
            <p:cNvSpPr/>
            <p:nvPr/>
          </p:nvSpPr>
          <p:spPr>
            <a:xfrm>
              <a:off x="0" y="0"/>
              <a:ext cx="1906473" cy="1017037"/>
            </a:xfrm>
            <a:custGeom>
              <a:avLst/>
              <a:gdLst/>
              <a:ahLst/>
              <a:cxnLst/>
              <a:rect l="l" t="t" r="r" b="b"/>
              <a:pathLst>
                <a:path w="1906473" h="1017037">
                  <a:moveTo>
                    <a:pt x="0" y="0"/>
                  </a:moveTo>
                  <a:lnTo>
                    <a:pt x="1906473" y="0"/>
                  </a:lnTo>
                  <a:lnTo>
                    <a:pt x="1906473" y="1017037"/>
                  </a:lnTo>
                  <a:lnTo>
                    <a:pt x="0" y="1017037"/>
                  </a:lnTo>
                  <a:close/>
                </a:path>
              </a:pathLst>
            </a:custGeom>
            <a:solidFill>
              <a:srgbClr val="1E1E1E"/>
            </a:solidFill>
            <a:ln w="9525" cap="sq">
              <a:solidFill>
                <a:srgbClr val="737373"/>
              </a:solidFill>
              <a:prstDash val="solid"/>
              <a:miter/>
            </a:ln>
          </p:spPr>
        </p:sp>
        <p:sp>
          <p:nvSpPr>
            <p:cNvPr id="10" name="TextBox 10"/>
            <p:cNvSpPr txBox="1"/>
            <p:nvPr/>
          </p:nvSpPr>
          <p:spPr>
            <a:xfrm>
              <a:off x="0" y="104775"/>
              <a:ext cx="1906473" cy="912262"/>
            </a:xfrm>
            <a:prstGeom prst="rect">
              <a:avLst/>
            </a:prstGeom>
          </p:spPr>
          <p:txBody>
            <a:bodyPr lIns="50800" tIns="50800" rIns="50800" bIns="50800" rtlCol="0" anchor="ctr"/>
            <a:lstStyle/>
            <a:p>
              <a:pPr algn="ctr">
                <a:lnSpc>
                  <a:spcPts val="2640"/>
                </a:lnSpc>
              </a:pPr>
            </a:p>
          </p:txBody>
        </p:sp>
      </p:grpSp>
      <p:grpSp>
        <p:nvGrpSpPr>
          <p:cNvPr id="11" name="Group 11"/>
          <p:cNvGrpSpPr/>
          <p:nvPr/>
        </p:nvGrpSpPr>
        <p:grpSpPr>
          <a:xfrm rot="578107">
            <a:off x="13204906" y="6671968"/>
            <a:ext cx="3765807" cy="3765807"/>
            <a:chOff x="0" y="0"/>
            <a:chExt cx="6350000" cy="6350000"/>
          </a:xfrm>
        </p:grpSpPr>
        <p:sp>
          <p:nvSpPr>
            <p:cNvPr id="12" name="Freeform 12"/>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7"/>
              <a:stretch>
                <a:fillRect l="-4636"/>
              </a:stretch>
            </a:blipFill>
          </p:spPr>
        </p:sp>
      </p:grpSp>
      <p:grpSp>
        <p:nvGrpSpPr>
          <p:cNvPr id="13" name="Group 13"/>
          <p:cNvGrpSpPr/>
          <p:nvPr/>
        </p:nvGrpSpPr>
        <p:grpSpPr>
          <a:xfrm>
            <a:off x="277484" y="227247"/>
            <a:ext cx="5480565" cy="917654"/>
            <a:chOff x="0" y="0"/>
            <a:chExt cx="7307420" cy="1223538"/>
          </a:xfrm>
        </p:grpSpPr>
        <p:sp>
          <p:nvSpPr>
            <p:cNvPr id="14" name="TextBox 14"/>
            <p:cNvSpPr txBox="1"/>
            <p:nvPr/>
          </p:nvSpPr>
          <p:spPr>
            <a:xfrm>
              <a:off x="1304335" y="231225"/>
              <a:ext cx="6003085" cy="732513"/>
            </a:xfrm>
            <a:prstGeom prst="rect">
              <a:avLst/>
            </a:prstGeom>
          </p:spPr>
          <p:txBody>
            <a:bodyPr lIns="0" tIns="0" rIns="0" bIns="0" rtlCol="0" anchor="t">
              <a:spAutoFit/>
            </a:bodyPr>
            <a:lstStyle/>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TRƯỜNG ĐẠI HỌC SƯ PHẠM KĨ THUẬT TPHCM</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KHOA CÔNG NGHỆ THÔNG TIN</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p:txBody>
        </p:sp>
        <p:sp>
          <p:nvSpPr>
            <p:cNvPr id="15" name="Freeform 15"/>
            <p:cNvSpPr/>
            <p:nvPr/>
          </p:nvSpPr>
          <p:spPr>
            <a:xfrm>
              <a:off x="0" y="0"/>
              <a:ext cx="1227743" cy="1223538"/>
            </a:xfrm>
            <a:custGeom>
              <a:avLst/>
              <a:gdLst/>
              <a:ahLst/>
              <a:cxnLst/>
              <a:rect l="l" t="t" r="r" b="b"/>
              <a:pathLst>
                <a:path w="1227743" h="1223538">
                  <a:moveTo>
                    <a:pt x="0" y="0"/>
                  </a:moveTo>
                  <a:lnTo>
                    <a:pt x="1227743" y="0"/>
                  </a:lnTo>
                  <a:lnTo>
                    <a:pt x="1227743" y="1223538"/>
                  </a:lnTo>
                  <a:lnTo>
                    <a:pt x="0" y="1223538"/>
                  </a:lnTo>
                  <a:lnTo>
                    <a:pt x="0" y="0"/>
                  </a:lnTo>
                  <a:close/>
                </a:path>
              </a:pathLst>
            </a:custGeom>
            <a:blipFill>
              <a:blip r:embed="rId8"/>
              <a:stretch>
                <a:fillRect/>
              </a:stretch>
            </a:blipFill>
          </p:spPr>
        </p:sp>
      </p:grpSp>
      <p:sp>
        <p:nvSpPr>
          <p:cNvPr id="16" name="TextBox 16"/>
          <p:cNvSpPr txBox="1"/>
          <p:nvPr/>
        </p:nvSpPr>
        <p:spPr>
          <a:xfrm>
            <a:off x="7329387" y="6402601"/>
            <a:ext cx="5124392" cy="2408270"/>
          </a:xfrm>
          <a:prstGeom prst="rect">
            <a:avLst/>
          </a:prstGeom>
        </p:spPr>
        <p:txBody>
          <a:bodyPr lIns="0" tIns="0" rIns="0" bIns="0" rtlCol="0" anchor="t">
            <a:spAutoFit/>
          </a:bodyPr>
          <a:lstStyle/>
          <a:p>
            <a:pPr algn="l">
              <a:lnSpc>
                <a:spcPts val="5850"/>
              </a:lnSpc>
            </a:pPr>
            <a:r>
              <a:rPr lang="en-US" sz="6500">
                <a:solidFill>
                  <a:srgbClr val="C1FF72"/>
                </a:solidFill>
                <a:latin typeface="Bungee"/>
                <a:ea typeface="Bungee"/>
                <a:cs typeface="Bungee"/>
                <a:sym typeface="Bungee"/>
              </a:rPr>
              <a:t>KERNEL TRICK</a:t>
            </a:r>
            <a:endParaRPr lang="en-US" sz="6500">
              <a:solidFill>
                <a:srgbClr val="C1FF72"/>
              </a:solidFill>
              <a:latin typeface="Bungee"/>
              <a:ea typeface="Bungee"/>
              <a:cs typeface="Bungee"/>
              <a:sym typeface="Bungee"/>
            </a:endParaRPr>
          </a:p>
          <a:p>
            <a:pPr algn="l">
              <a:lnSpc>
                <a:spcPts val="5850"/>
              </a:lnSpc>
            </a:pPr>
            <a:endParaRPr lang="en-US" sz="6500">
              <a:solidFill>
                <a:srgbClr val="C1FF72"/>
              </a:solidFill>
              <a:latin typeface="Bungee"/>
              <a:ea typeface="Bungee"/>
              <a:cs typeface="Bungee"/>
              <a:sym typeface="Bungee"/>
            </a:endParaRPr>
          </a:p>
        </p:txBody>
      </p:sp>
      <p:sp>
        <p:nvSpPr>
          <p:cNvPr id="17" name="TextBox 17"/>
          <p:cNvSpPr txBox="1"/>
          <p:nvPr/>
        </p:nvSpPr>
        <p:spPr>
          <a:xfrm>
            <a:off x="1187893" y="2283248"/>
            <a:ext cx="7073101" cy="3488056"/>
          </a:xfrm>
          <a:prstGeom prst="rect">
            <a:avLst/>
          </a:prstGeom>
        </p:spPr>
        <p:txBody>
          <a:bodyPr lIns="0" tIns="0" rIns="0" bIns="0" rtlCol="0" anchor="t">
            <a:spAutoFit/>
          </a:bodyPr>
          <a:lstStyle/>
          <a:p>
            <a:pPr algn="l">
              <a:lnSpc>
                <a:spcPts val="4620"/>
              </a:lnSpc>
            </a:pPr>
            <a:r>
              <a:rPr lang="en-US" sz="3300" spc="-131">
                <a:solidFill>
                  <a:schemeClr val="bg1"/>
                </a:solidFill>
                <a:latin typeface="Maven Pro" panose="00000500000000000000"/>
                <a:ea typeface="Maven Pro" panose="00000500000000000000"/>
                <a:cs typeface="Maven Pro" panose="00000500000000000000"/>
                <a:sym typeface="Maven Pro" panose="00000500000000000000"/>
              </a:rPr>
              <a:t>Nhiều feature → Linear Kernel.</a:t>
            </a:r>
            <a:endParaRPr lang="en-US" sz="3300" spc="-131">
              <a:solidFill>
                <a:schemeClr val="bg1"/>
              </a:solidFill>
              <a:latin typeface="Maven Pro" panose="00000500000000000000"/>
              <a:ea typeface="Maven Pro" panose="00000500000000000000"/>
              <a:cs typeface="Maven Pro" panose="00000500000000000000"/>
              <a:sym typeface="Maven Pro" panose="00000500000000000000"/>
            </a:endParaRPr>
          </a:p>
          <a:p>
            <a:pPr algn="l">
              <a:lnSpc>
                <a:spcPts val="4620"/>
              </a:lnSpc>
            </a:pPr>
            <a:r>
              <a:rPr lang="en-US" sz="3300" spc="-131">
                <a:solidFill>
                  <a:schemeClr val="bg1"/>
                </a:solidFill>
                <a:latin typeface="Maven Pro" panose="00000500000000000000"/>
                <a:ea typeface="Maven Pro" panose="00000500000000000000"/>
                <a:cs typeface="Maven Pro" panose="00000500000000000000"/>
                <a:sym typeface="Maven Pro" panose="00000500000000000000"/>
              </a:rPr>
              <a:t> Phi tuyến, không rõ cấu trúc → RBF Kernel.</a:t>
            </a:r>
            <a:endParaRPr lang="en-US" sz="3300" spc="-131">
              <a:solidFill>
                <a:schemeClr val="bg1"/>
              </a:solidFill>
              <a:latin typeface="Maven Pro" panose="00000500000000000000"/>
              <a:ea typeface="Maven Pro" panose="00000500000000000000"/>
              <a:cs typeface="Maven Pro" panose="00000500000000000000"/>
              <a:sym typeface="Maven Pro" panose="00000500000000000000"/>
            </a:endParaRPr>
          </a:p>
          <a:p>
            <a:pPr algn="l">
              <a:lnSpc>
                <a:spcPts val="4620"/>
              </a:lnSpc>
            </a:pPr>
            <a:r>
              <a:rPr lang="en-US" sz="3300" spc="-131">
                <a:solidFill>
                  <a:schemeClr val="bg1"/>
                </a:solidFill>
                <a:latin typeface="Maven Pro" panose="00000500000000000000"/>
                <a:ea typeface="Maven Pro" panose="00000500000000000000"/>
                <a:cs typeface="Maven Pro" panose="00000500000000000000"/>
                <a:sym typeface="Maven Pro" panose="00000500000000000000"/>
              </a:rPr>
              <a:t> Có quan hệ phi tuyến rõ → Polynomial Kernel.</a:t>
            </a:r>
            <a:endParaRPr lang="en-US" sz="3300" spc="-131">
              <a:solidFill>
                <a:schemeClr val="bg1"/>
              </a:solidFill>
              <a:latin typeface="Maven Pro" panose="00000500000000000000"/>
              <a:ea typeface="Maven Pro" panose="00000500000000000000"/>
              <a:cs typeface="Maven Pro" panose="00000500000000000000"/>
              <a:sym typeface="Maven Pro" panose="00000500000000000000"/>
            </a:endParaRPr>
          </a:p>
          <a:p>
            <a:pPr algn="l">
              <a:lnSpc>
                <a:spcPts val="4620"/>
              </a:lnSpc>
            </a:pPr>
            <a:endParaRPr lang="en-US" sz="3300" spc="-131">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18" name="TextBox 18"/>
          <p:cNvSpPr txBox="1"/>
          <p:nvPr/>
        </p:nvSpPr>
        <p:spPr>
          <a:xfrm>
            <a:off x="1187893" y="1558444"/>
            <a:ext cx="4252895" cy="582931"/>
          </a:xfrm>
          <a:prstGeom prst="rect">
            <a:avLst/>
          </a:prstGeom>
        </p:spPr>
        <p:txBody>
          <a:bodyPr lIns="0" tIns="0" rIns="0" bIns="0" rtlCol="0" anchor="t">
            <a:spAutoFit/>
          </a:bodyPr>
          <a:lstStyle/>
          <a:p>
            <a:pPr algn="l">
              <a:lnSpc>
                <a:spcPts val="4620"/>
              </a:lnSpc>
            </a:pPr>
            <a:r>
              <a:rPr lang="en-US" sz="3300" b="1" spc="-131">
                <a:solidFill>
                  <a:srgbClr val="C1FF72"/>
                </a:solidFill>
                <a:latin typeface="Maven Pro Bold" panose="00000800000000000000"/>
                <a:ea typeface="Maven Pro Bold" panose="00000800000000000000"/>
                <a:cs typeface="Maven Pro Bold" panose="00000800000000000000"/>
                <a:sym typeface="Maven Pro Bold" panose="00000800000000000000"/>
              </a:rPr>
              <a:t>Cách chọn Kernel</a:t>
            </a:r>
            <a:endParaRPr lang="en-US" sz="3300" b="1" spc="-131">
              <a:solidFill>
                <a:srgbClr val="C1FF72"/>
              </a:solidFill>
              <a:latin typeface="Maven Pro Bold" panose="00000800000000000000"/>
              <a:ea typeface="Maven Pro Bold" panose="00000800000000000000"/>
              <a:cs typeface="Maven Pro Bold" panose="00000800000000000000"/>
              <a:sym typeface="Maven Pro Bold" panose="00000800000000000000"/>
            </a:endParaRPr>
          </a:p>
        </p:txBody>
      </p:sp>
      <p:sp>
        <p:nvSpPr>
          <p:cNvPr id="19" name="TextBox 19"/>
          <p:cNvSpPr txBox="1"/>
          <p:nvPr/>
        </p:nvSpPr>
        <p:spPr>
          <a:xfrm>
            <a:off x="9891583" y="2236469"/>
            <a:ext cx="6811779" cy="2907031"/>
          </a:xfrm>
          <a:prstGeom prst="rect">
            <a:avLst/>
          </a:prstGeom>
        </p:spPr>
        <p:txBody>
          <a:bodyPr lIns="0" tIns="0" rIns="0" bIns="0" rtlCol="0" anchor="t">
            <a:spAutoFit/>
          </a:bodyPr>
          <a:lstStyle/>
          <a:p>
            <a:pPr algn="l">
              <a:lnSpc>
                <a:spcPts val="4620"/>
              </a:lnSpc>
            </a:pPr>
            <a:r>
              <a:rPr lang="en-US" sz="3300" spc="-131">
                <a:solidFill>
                  <a:schemeClr val="bg1"/>
                </a:solidFill>
                <a:latin typeface="Maven Pro" panose="00000500000000000000"/>
                <a:ea typeface="Maven Pro" panose="00000500000000000000"/>
                <a:cs typeface="Maven Pro" panose="00000500000000000000"/>
                <a:sym typeface="Maven Pro" panose="00000500000000000000"/>
              </a:rPr>
              <a:t>Kernel Trick là nền tảng giúp SVM giải quyết bài toán phi tuyến. Nó cho phép xử lý dữ liệu phức tạp trong khi vẫn giữ được ưu điểm của SVM.</a:t>
            </a:r>
            <a:endParaRPr lang="en-US" sz="3300" spc="-131">
              <a:solidFill>
                <a:schemeClr val="bg1"/>
              </a:solidFill>
              <a:latin typeface="Maven Pro" panose="00000500000000000000"/>
              <a:ea typeface="Maven Pro" panose="00000500000000000000"/>
              <a:cs typeface="Maven Pro" panose="00000500000000000000"/>
              <a:sym typeface="Maven Pro" panose="00000500000000000000"/>
            </a:endParaRPr>
          </a:p>
          <a:p>
            <a:pPr algn="l">
              <a:lnSpc>
                <a:spcPts val="4620"/>
              </a:lnSpc>
            </a:pPr>
            <a:endParaRPr lang="en-US" sz="3300" spc="-131">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20" name="TextBox 20"/>
          <p:cNvSpPr txBox="1"/>
          <p:nvPr/>
        </p:nvSpPr>
        <p:spPr>
          <a:xfrm>
            <a:off x="9891583" y="1532223"/>
            <a:ext cx="2288880" cy="582931"/>
          </a:xfrm>
          <a:prstGeom prst="rect">
            <a:avLst/>
          </a:prstGeom>
        </p:spPr>
        <p:txBody>
          <a:bodyPr lIns="0" tIns="0" rIns="0" bIns="0" rtlCol="0" anchor="t">
            <a:spAutoFit/>
          </a:bodyPr>
          <a:lstStyle/>
          <a:p>
            <a:pPr algn="l">
              <a:lnSpc>
                <a:spcPts val="4620"/>
              </a:lnSpc>
            </a:pPr>
            <a:r>
              <a:rPr lang="en-US" sz="3300" b="1" spc="-131">
                <a:solidFill>
                  <a:srgbClr val="C1FF72"/>
                </a:solidFill>
                <a:latin typeface="Maven Pro Bold" panose="00000800000000000000"/>
                <a:ea typeface="Maven Pro Bold" panose="00000800000000000000"/>
                <a:cs typeface="Maven Pro Bold" panose="00000800000000000000"/>
                <a:sym typeface="Maven Pro Bold" panose="00000800000000000000"/>
              </a:rPr>
              <a:t>Kết luận</a:t>
            </a:r>
            <a:endParaRPr lang="en-US" sz="3300" b="1" spc="-131">
              <a:solidFill>
                <a:srgbClr val="C1FF72"/>
              </a:solidFill>
              <a:latin typeface="Maven Pro Bold" panose="00000800000000000000"/>
              <a:ea typeface="Maven Pro Bold" panose="00000800000000000000"/>
              <a:cs typeface="Maven Pro Bold" panose="00000800000000000000"/>
              <a:sym typeface="Maven Pro Bold" panose="0000080000000000000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extBox 2"/>
          <p:cNvSpPr txBox="1"/>
          <p:nvPr/>
        </p:nvSpPr>
        <p:spPr>
          <a:xfrm>
            <a:off x="6669202" y="5720825"/>
            <a:ext cx="9518215" cy="2267108"/>
          </a:xfrm>
          <a:prstGeom prst="rect">
            <a:avLst/>
          </a:prstGeom>
        </p:spPr>
        <p:txBody>
          <a:bodyPr lIns="0" tIns="0" rIns="0" bIns="0" rtlCol="0" anchor="t">
            <a:spAutoFit/>
          </a:bodyPr>
          <a:lstStyle/>
          <a:p>
            <a:pPr algn="l">
              <a:lnSpc>
                <a:spcPts val="8265"/>
              </a:lnSpc>
            </a:pPr>
            <a:r>
              <a:rPr lang="en-US" sz="7510">
                <a:solidFill>
                  <a:srgbClr val="C1FF72"/>
                </a:solidFill>
                <a:latin typeface="Bungee"/>
                <a:ea typeface="Bungee"/>
                <a:cs typeface="Bungee"/>
                <a:sym typeface="Bungee"/>
              </a:rPr>
              <a:t>KẾT LUẬN VÀ ĐÁNH GIÁ</a:t>
            </a:r>
            <a:endParaRPr lang="en-US" sz="7510">
              <a:solidFill>
                <a:srgbClr val="C1FF72"/>
              </a:solidFill>
              <a:latin typeface="Bungee"/>
              <a:ea typeface="Bungee"/>
              <a:cs typeface="Bungee"/>
              <a:sym typeface="Bungee"/>
            </a:endParaRPr>
          </a:p>
        </p:txBody>
      </p:sp>
      <p:sp>
        <p:nvSpPr>
          <p:cNvPr id="3" name="Freeform 3"/>
          <p:cNvSpPr/>
          <p:nvPr/>
        </p:nvSpPr>
        <p:spPr>
          <a:xfrm>
            <a:off x="6669202" y="8342519"/>
            <a:ext cx="1673355" cy="915781"/>
          </a:xfrm>
          <a:custGeom>
            <a:avLst/>
            <a:gdLst/>
            <a:ahLst/>
            <a:cxnLst/>
            <a:rect l="l" t="t" r="r" b="b"/>
            <a:pathLst>
              <a:path w="1673355" h="915781">
                <a:moveTo>
                  <a:pt x="0" y="0"/>
                </a:moveTo>
                <a:lnTo>
                  <a:pt x="1673355" y="0"/>
                </a:lnTo>
                <a:lnTo>
                  <a:pt x="1673355" y="915781"/>
                </a:lnTo>
                <a:lnTo>
                  <a:pt x="0" y="91578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4" name="Group 4"/>
          <p:cNvGrpSpPr/>
          <p:nvPr/>
        </p:nvGrpSpPr>
        <p:grpSpPr>
          <a:xfrm rot="-584095">
            <a:off x="13536299" y="6433023"/>
            <a:ext cx="3818992" cy="3818992"/>
            <a:chOff x="0" y="0"/>
            <a:chExt cx="6350000" cy="6350000"/>
          </a:xfrm>
        </p:grpSpPr>
        <p:sp>
          <p:nvSpPr>
            <p:cNvPr id="5" name="Freeform 5"/>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3"/>
              <a:stretch>
                <a:fillRect l="-9247" r="-9247"/>
              </a:stretch>
            </a:blipFill>
          </p:spPr>
        </p:sp>
      </p:grpSp>
      <p:grpSp>
        <p:nvGrpSpPr>
          <p:cNvPr id="6" name="Group 6"/>
          <p:cNvGrpSpPr/>
          <p:nvPr/>
        </p:nvGrpSpPr>
        <p:grpSpPr>
          <a:xfrm>
            <a:off x="1028700" y="5009248"/>
            <a:ext cx="4249052" cy="4249052"/>
            <a:chOff x="0" y="0"/>
            <a:chExt cx="6350000" cy="6350000"/>
          </a:xfrm>
        </p:grpSpPr>
        <p:sp>
          <p:nvSpPr>
            <p:cNvPr id="7" name="Freeform 7"/>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16653" r="-16653"/>
              </a:stretch>
            </a:blipFill>
          </p:spPr>
        </p:sp>
      </p:grpSp>
      <p:sp>
        <p:nvSpPr>
          <p:cNvPr id="8" name="Freeform 8"/>
          <p:cNvSpPr/>
          <p:nvPr/>
        </p:nvSpPr>
        <p:spPr>
          <a:xfrm>
            <a:off x="2914836" y="8697104"/>
            <a:ext cx="476779" cy="119195"/>
          </a:xfrm>
          <a:custGeom>
            <a:avLst/>
            <a:gdLst/>
            <a:ahLst/>
            <a:cxnLst/>
            <a:rect l="l" t="t" r="r" b="b"/>
            <a:pathLst>
              <a:path w="476779" h="119195">
                <a:moveTo>
                  <a:pt x="0" y="0"/>
                </a:moveTo>
                <a:lnTo>
                  <a:pt x="476779" y="0"/>
                </a:lnTo>
                <a:lnTo>
                  <a:pt x="476779" y="119195"/>
                </a:lnTo>
                <a:lnTo>
                  <a:pt x="0" y="1191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4384892" y="710024"/>
            <a:ext cx="9518215" cy="1219358"/>
          </a:xfrm>
          <a:prstGeom prst="rect">
            <a:avLst/>
          </a:prstGeom>
        </p:spPr>
        <p:txBody>
          <a:bodyPr lIns="0" tIns="0" rIns="0" bIns="0" rtlCol="0" anchor="t">
            <a:spAutoFit/>
          </a:bodyPr>
          <a:lstStyle/>
          <a:p>
            <a:pPr algn="ctr">
              <a:lnSpc>
                <a:spcPts val="8265"/>
              </a:lnSpc>
            </a:pPr>
            <a:r>
              <a:rPr lang="en-US" sz="7510">
                <a:solidFill>
                  <a:srgbClr val="C1FF72"/>
                </a:solidFill>
                <a:latin typeface="Bungee"/>
                <a:ea typeface="Bungee"/>
                <a:cs typeface="Bungee"/>
                <a:sym typeface="Bungee"/>
              </a:rPr>
              <a:t>ƯU ĐIỂM</a:t>
            </a:r>
            <a:endParaRPr lang="en-US" sz="7510">
              <a:solidFill>
                <a:srgbClr val="C1FF72"/>
              </a:solidFill>
              <a:latin typeface="Bungee"/>
              <a:ea typeface="Bungee"/>
              <a:cs typeface="Bungee"/>
              <a:sym typeface="Bungee"/>
            </a:endParaRPr>
          </a:p>
        </p:txBody>
      </p:sp>
      <p:grpSp>
        <p:nvGrpSpPr>
          <p:cNvPr id="10" name="Group 10"/>
          <p:cNvGrpSpPr/>
          <p:nvPr/>
        </p:nvGrpSpPr>
        <p:grpSpPr>
          <a:xfrm>
            <a:off x="277484" y="227247"/>
            <a:ext cx="5480565" cy="917654"/>
            <a:chOff x="0" y="0"/>
            <a:chExt cx="7307420" cy="1223538"/>
          </a:xfrm>
        </p:grpSpPr>
        <p:sp>
          <p:nvSpPr>
            <p:cNvPr id="11" name="TextBox 11"/>
            <p:cNvSpPr txBox="1"/>
            <p:nvPr/>
          </p:nvSpPr>
          <p:spPr>
            <a:xfrm>
              <a:off x="1304335" y="231225"/>
              <a:ext cx="6003085" cy="732513"/>
            </a:xfrm>
            <a:prstGeom prst="rect">
              <a:avLst/>
            </a:prstGeom>
          </p:spPr>
          <p:txBody>
            <a:bodyPr lIns="0" tIns="0" rIns="0" bIns="0" rtlCol="0" anchor="t">
              <a:spAutoFit/>
            </a:bodyPr>
            <a:lstStyle/>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TRƯỜNG ĐẠI HỌC SƯ PHẠM KĨ THUẬT TPHCM</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KHOA CÔNG NGHỆ THÔNG TIN</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p:txBody>
        </p:sp>
        <p:sp>
          <p:nvSpPr>
            <p:cNvPr id="12" name="Freeform 12"/>
            <p:cNvSpPr/>
            <p:nvPr/>
          </p:nvSpPr>
          <p:spPr>
            <a:xfrm>
              <a:off x="0" y="0"/>
              <a:ext cx="1227743" cy="1223538"/>
            </a:xfrm>
            <a:custGeom>
              <a:avLst/>
              <a:gdLst/>
              <a:ahLst/>
              <a:cxnLst/>
              <a:rect l="l" t="t" r="r" b="b"/>
              <a:pathLst>
                <a:path w="1227743" h="1223538">
                  <a:moveTo>
                    <a:pt x="0" y="0"/>
                  </a:moveTo>
                  <a:lnTo>
                    <a:pt x="1227743" y="0"/>
                  </a:lnTo>
                  <a:lnTo>
                    <a:pt x="1227743" y="1223538"/>
                  </a:lnTo>
                  <a:lnTo>
                    <a:pt x="0" y="1223538"/>
                  </a:lnTo>
                  <a:lnTo>
                    <a:pt x="0" y="0"/>
                  </a:lnTo>
                  <a:close/>
                </a:path>
              </a:pathLst>
            </a:custGeom>
            <a:blipFill>
              <a:blip r:embed="rId7"/>
              <a:stretch>
                <a:fillRect/>
              </a:stretch>
            </a:blipFill>
          </p:spPr>
        </p:sp>
      </p:grpSp>
      <p:sp>
        <p:nvSpPr>
          <p:cNvPr id="13" name="TextBox 13"/>
          <p:cNvSpPr txBox="1"/>
          <p:nvPr/>
        </p:nvSpPr>
        <p:spPr>
          <a:xfrm>
            <a:off x="1033513" y="3105370"/>
            <a:ext cx="2665717" cy="1259205"/>
          </a:xfrm>
          <a:prstGeom prst="rect">
            <a:avLst/>
          </a:prstGeom>
        </p:spPr>
        <p:txBody>
          <a:bodyPr lIns="0" tIns="0" rIns="0" bIns="0" rtlCol="0" anchor="t">
            <a:spAutoFit/>
          </a:bodyPr>
          <a:lstStyle/>
          <a:p>
            <a:pPr algn="just">
              <a:lnSpc>
                <a:spcPts val="2520"/>
              </a:lnSpc>
            </a:pPr>
            <a:r>
              <a:rPr lang="en-US" sz="1800" spc="-71">
                <a:solidFill>
                  <a:schemeClr val="bg1"/>
                </a:solidFill>
                <a:latin typeface="Maven Pro" panose="00000500000000000000"/>
                <a:ea typeface="Maven Pro" panose="00000500000000000000"/>
                <a:cs typeface="Maven Pro" panose="00000500000000000000"/>
                <a:sym typeface="Maven Pro" panose="00000500000000000000"/>
              </a:rPr>
              <a:t>SVM vẫn cực kỳ "lợi hại" ngay cả khi số lượng đặc trưng (features) nhiều hơn cả số lượng mẫu dữ liệu.</a:t>
            </a:r>
            <a:endParaRPr lang="en-US" sz="1800" spc="-71">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14" name="TextBox 14"/>
          <p:cNvSpPr txBox="1"/>
          <p:nvPr/>
        </p:nvSpPr>
        <p:spPr>
          <a:xfrm>
            <a:off x="1031908" y="2338958"/>
            <a:ext cx="2665717" cy="630555"/>
          </a:xfrm>
          <a:prstGeom prst="rect">
            <a:avLst/>
          </a:prstGeom>
        </p:spPr>
        <p:txBody>
          <a:bodyPr lIns="0" tIns="0" rIns="0" bIns="0" rtlCol="0" anchor="t">
            <a:spAutoFit/>
          </a:bodyPr>
          <a:lstStyle/>
          <a:p>
            <a:pPr algn="l">
              <a:lnSpc>
                <a:spcPts val="2520"/>
              </a:lnSpc>
            </a:pPr>
            <a:r>
              <a:rPr lang="en-US" sz="1800" b="1" spc="-71">
                <a:solidFill>
                  <a:srgbClr val="C1FF72"/>
                </a:solidFill>
                <a:latin typeface="Maven Pro Bold" panose="00000800000000000000"/>
                <a:ea typeface="Maven Pro Bold" panose="00000800000000000000"/>
                <a:cs typeface="Maven Pro Bold" panose="00000800000000000000"/>
                <a:sym typeface="Maven Pro Bold" panose="00000800000000000000"/>
              </a:rPr>
              <a:t>Hiệu quả trong không gian cao chiều</a:t>
            </a:r>
            <a:endParaRPr lang="en-US" sz="1800" b="1" spc="-71">
              <a:solidFill>
                <a:srgbClr val="C1FF72"/>
              </a:solidFill>
              <a:latin typeface="Maven Pro Bold" panose="00000800000000000000"/>
              <a:ea typeface="Maven Pro Bold" panose="00000800000000000000"/>
              <a:cs typeface="Maven Pro Bold" panose="00000800000000000000"/>
              <a:sym typeface="Maven Pro Bold" panose="00000800000000000000"/>
            </a:endParaRPr>
          </a:p>
        </p:txBody>
      </p:sp>
      <p:sp>
        <p:nvSpPr>
          <p:cNvPr id="15" name="TextBox 15"/>
          <p:cNvSpPr txBox="1"/>
          <p:nvPr/>
        </p:nvSpPr>
        <p:spPr>
          <a:xfrm>
            <a:off x="4423129" y="2756120"/>
            <a:ext cx="2665717" cy="2202180"/>
          </a:xfrm>
          <a:prstGeom prst="rect">
            <a:avLst/>
          </a:prstGeom>
        </p:spPr>
        <p:txBody>
          <a:bodyPr lIns="0" tIns="0" rIns="0" bIns="0" rtlCol="0" anchor="t">
            <a:spAutoFit/>
          </a:bodyPr>
          <a:lstStyle/>
          <a:p>
            <a:pPr algn="just">
              <a:lnSpc>
                <a:spcPts val="2520"/>
              </a:lnSpc>
            </a:pPr>
            <a:r>
              <a:rPr lang="en-US" sz="1800" spc="-71">
                <a:solidFill>
                  <a:schemeClr val="bg1"/>
                </a:solidFill>
                <a:latin typeface="Maven Pro" panose="00000500000000000000"/>
                <a:ea typeface="Maven Pro" panose="00000500000000000000"/>
                <a:cs typeface="Maven Pro" panose="00000500000000000000"/>
                <a:sym typeface="Maven Pro" panose="00000500000000000000"/>
              </a:rPr>
              <a:t>Vì SVM chỉ quan tâm đến các Support Vectors (những điểm sát lề) để quyết định ranh giới, nên nó không cần phải "nhớ" toàn bộ tập dữ liệu khổng lồ.</a:t>
            </a:r>
            <a:endParaRPr lang="en-US" sz="1800" spc="-71">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2520"/>
              </a:lnSpc>
            </a:pPr>
            <a:endParaRPr lang="en-US" sz="1800" spc="-71">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16" name="TextBox 16"/>
          <p:cNvSpPr txBox="1"/>
          <p:nvPr/>
        </p:nvSpPr>
        <p:spPr>
          <a:xfrm>
            <a:off x="4423129" y="2338958"/>
            <a:ext cx="2665717" cy="316230"/>
          </a:xfrm>
          <a:prstGeom prst="rect">
            <a:avLst/>
          </a:prstGeom>
        </p:spPr>
        <p:txBody>
          <a:bodyPr lIns="0" tIns="0" rIns="0" bIns="0" rtlCol="0" anchor="t">
            <a:spAutoFit/>
          </a:bodyPr>
          <a:lstStyle/>
          <a:p>
            <a:pPr algn="l">
              <a:lnSpc>
                <a:spcPts val="2520"/>
              </a:lnSpc>
            </a:pPr>
            <a:r>
              <a:rPr lang="en-US" sz="1800" b="1" spc="-71">
                <a:solidFill>
                  <a:srgbClr val="C1FF72"/>
                </a:solidFill>
                <a:latin typeface="Maven Pro Bold" panose="00000800000000000000"/>
                <a:ea typeface="Maven Pro Bold" panose="00000800000000000000"/>
                <a:cs typeface="Maven Pro Bold" panose="00000800000000000000"/>
                <a:sym typeface="Maven Pro Bold" panose="00000800000000000000"/>
              </a:rPr>
              <a:t>Tiết kiệm bộ nhớ</a:t>
            </a:r>
            <a:endParaRPr lang="en-US" sz="1800" b="1" spc="-71">
              <a:solidFill>
                <a:srgbClr val="C1FF72"/>
              </a:solidFill>
              <a:latin typeface="Maven Pro Bold" panose="00000800000000000000"/>
              <a:ea typeface="Maven Pro Bold" panose="00000800000000000000"/>
              <a:cs typeface="Maven Pro Bold" panose="00000800000000000000"/>
              <a:sym typeface="Maven Pro Bold" panose="00000800000000000000"/>
            </a:endParaRPr>
          </a:p>
        </p:txBody>
      </p:sp>
      <p:sp>
        <p:nvSpPr>
          <p:cNvPr id="17" name="TextBox 17"/>
          <p:cNvSpPr txBox="1"/>
          <p:nvPr/>
        </p:nvSpPr>
        <p:spPr>
          <a:xfrm>
            <a:off x="7811142" y="3003836"/>
            <a:ext cx="2665717" cy="2202180"/>
          </a:xfrm>
          <a:prstGeom prst="rect">
            <a:avLst/>
          </a:prstGeom>
        </p:spPr>
        <p:txBody>
          <a:bodyPr lIns="0" tIns="0" rIns="0" bIns="0" rtlCol="0" anchor="t">
            <a:spAutoFit/>
          </a:bodyPr>
          <a:lstStyle/>
          <a:p>
            <a:pPr algn="l">
              <a:lnSpc>
                <a:spcPts val="2520"/>
              </a:lnSpc>
            </a:pPr>
            <a:r>
              <a:rPr lang="en-US" sz="1800" spc="-71">
                <a:solidFill>
                  <a:schemeClr val="bg1"/>
                </a:solidFill>
                <a:latin typeface="Maven Pro" panose="00000500000000000000"/>
                <a:ea typeface="Maven Pro" panose="00000500000000000000"/>
                <a:cs typeface="Maven Pro" panose="00000500000000000000"/>
                <a:sym typeface="Maven Pro" panose="00000500000000000000"/>
              </a:rPr>
              <a:t>Nhờ các hàm Kernel, SVM có thể xử lý các dữ liệu không thể phân tách tuyến tính một cách dễ dàng. Nó biến những thứ rắc rối thành đơn giản.</a:t>
            </a:r>
            <a:endParaRPr lang="en-US" sz="1800" spc="-71">
              <a:solidFill>
                <a:schemeClr val="bg1"/>
              </a:solidFill>
              <a:latin typeface="Maven Pro" panose="00000500000000000000"/>
              <a:ea typeface="Maven Pro" panose="00000500000000000000"/>
              <a:cs typeface="Maven Pro" panose="00000500000000000000"/>
              <a:sym typeface="Maven Pro" panose="00000500000000000000"/>
            </a:endParaRPr>
          </a:p>
          <a:p>
            <a:pPr algn="l">
              <a:lnSpc>
                <a:spcPts val="2520"/>
              </a:lnSpc>
            </a:pPr>
            <a:endParaRPr lang="en-US" sz="1800" spc="-71">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18" name="TextBox 18"/>
          <p:cNvSpPr txBox="1"/>
          <p:nvPr/>
        </p:nvSpPr>
        <p:spPr>
          <a:xfrm>
            <a:off x="7814350" y="2338958"/>
            <a:ext cx="2665717" cy="630555"/>
          </a:xfrm>
          <a:prstGeom prst="rect">
            <a:avLst/>
          </a:prstGeom>
        </p:spPr>
        <p:txBody>
          <a:bodyPr lIns="0" tIns="0" rIns="0" bIns="0" rtlCol="0" anchor="t">
            <a:spAutoFit/>
          </a:bodyPr>
          <a:lstStyle/>
          <a:p>
            <a:pPr algn="l">
              <a:lnSpc>
                <a:spcPts val="2520"/>
              </a:lnSpc>
            </a:pPr>
            <a:r>
              <a:rPr lang="en-US" sz="1800" b="1" spc="-71">
                <a:solidFill>
                  <a:srgbClr val="C1FF72"/>
                </a:solidFill>
                <a:latin typeface="Maven Pro Bold" panose="00000800000000000000"/>
                <a:ea typeface="Maven Pro Bold" panose="00000800000000000000"/>
                <a:cs typeface="Maven Pro Bold" panose="00000800000000000000"/>
                <a:sym typeface="Maven Pro Bold" panose="00000800000000000000"/>
              </a:rPr>
              <a:t>Linh hoạt tối đa (Kernel Trick)</a:t>
            </a:r>
            <a:endParaRPr lang="en-US" sz="1800" b="1" spc="-71">
              <a:solidFill>
                <a:srgbClr val="C1FF72"/>
              </a:solidFill>
              <a:latin typeface="Maven Pro Bold" panose="00000800000000000000"/>
              <a:ea typeface="Maven Pro Bold" panose="00000800000000000000"/>
              <a:cs typeface="Maven Pro Bold" panose="00000800000000000000"/>
              <a:sym typeface="Maven Pro Bold" panose="00000800000000000000"/>
            </a:endParaRPr>
          </a:p>
        </p:txBody>
      </p:sp>
      <p:sp>
        <p:nvSpPr>
          <p:cNvPr id="19" name="TextBox 19"/>
          <p:cNvSpPr txBox="1"/>
          <p:nvPr/>
        </p:nvSpPr>
        <p:spPr>
          <a:xfrm>
            <a:off x="11203967" y="3003836"/>
            <a:ext cx="2665717" cy="1259205"/>
          </a:xfrm>
          <a:prstGeom prst="rect">
            <a:avLst/>
          </a:prstGeom>
        </p:spPr>
        <p:txBody>
          <a:bodyPr lIns="0" tIns="0" rIns="0" bIns="0" rtlCol="0" anchor="t">
            <a:spAutoFit/>
          </a:bodyPr>
          <a:lstStyle/>
          <a:p>
            <a:pPr algn="l">
              <a:lnSpc>
                <a:spcPts val="2520"/>
              </a:lnSpc>
            </a:pPr>
            <a:r>
              <a:rPr lang="en-US" sz="1800" spc="-71">
                <a:solidFill>
                  <a:schemeClr val="bg1"/>
                </a:solidFill>
                <a:latin typeface="Maven Pro" panose="00000500000000000000"/>
                <a:ea typeface="Maven Pro" panose="00000500000000000000"/>
                <a:cs typeface="Maven Pro" panose="00000500000000000000"/>
                <a:sym typeface="Maven Pro" panose="00000500000000000000"/>
              </a:rPr>
              <a:t>Ít bị ảnh hưởng bởi các điểm dữ liệu nhiễu nằm xa đường biên (outliers).</a:t>
            </a:r>
            <a:endParaRPr lang="en-US" sz="1800" spc="-71">
              <a:solidFill>
                <a:schemeClr val="bg1"/>
              </a:solidFill>
              <a:latin typeface="Maven Pro" panose="00000500000000000000"/>
              <a:ea typeface="Maven Pro" panose="00000500000000000000"/>
              <a:cs typeface="Maven Pro" panose="00000500000000000000"/>
              <a:sym typeface="Maven Pro" panose="00000500000000000000"/>
            </a:endParaRPr>
          </a:p>
          <a:p>
            <a:pPr algn="l">
              <a:lnSpc>
                <a:spcPts val="2520"/>
              </a:lnSpc>
            </a:pPr>
            <a:endParaRPr lang="en-US" sz="1800" spc="-71">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20" name="TextBox 20"/>
          <p:cNvSpPr txBox="1"/>
          <p:nvPr/>
        </p:nvSpPr>
        <p:spPr>
          <a:xfrm>
            <a:off x="11203967" y="2338958"/>
            <a:ext cx="2665717" cy="316230"/>
          </a:xfrm>
          <a:prstGeom prst="rect">
            <a:avLst/>
          </a:prstGeom>
        </p:spPr>
        <p:txBody>
          <a:bodyPr lIns="0" tIns="0" rIns="0" bIns="0" rtlCol="0" anchor="t">
            <a:spAutoFit/>
          </a:bodyPr>
          <a:lstStyle/>
          <a:p>
            <a:pPr algn="l">
              <a:lnSpc>
                <a:spcPts val="2520"/>
              </a:lnSpc>
            </a:pPr>
            <a:r>
              <a:rPr lang="en-US" sz="1800" b="1" spc="-71">
                <a:solidFill>
                  <a:srgbClr val="C1FF72"/>
                </a:solidFill>
                <a:latin typeface="Maven Pro Bold" panose="00000800000000000000"/>
                <a:ea typeface="Maven Pro Bold" panose="00000800000000000000"/>
                <a:cs typeface="Maven Pro Bold" panose="00000800000000000000"/>
                <a:sym typeface="Maven Pro Bold" panose="00000800000000000000"/>
              </a:rPr>
              <a:t>Độ ổn định cao</a:t>
            </a:r>
            <a:endParaRPr lang="en-US" sz="1800" b="1" spc="-71">
              <a:solidFill>
                <a:srgbClr val="C1FF72"/>
              </a:solidFill>
              <a:latin typeface="Maven Pro Bold" panose="00000800000000000000"/>
              <a:ea typeface="Maven Pro Bold" panose="00000800000000000000"/>
              <a:cs typeface="Maven Pro Bold" panose="00000800000000000000"/>
              <a:sym typeface="Maven Pro Bold" panose="00000800000000000000"/>
            </a:endParaRPr>
          </a:p>
        </p:txBody>
      </p:sp>
      <p:sp>
        <p:nvSpPr>
          <p:cNvPr id="21" name="TextBox 21"/>
          <p:cNvSpPr txBox="1"/>
          <p:nvPr/>
        </p:nvSpPr>
        <p:spPr>
          <a:xfrm>
            <a:off x="14593583" y="2756120"/>
            <a:ext cx="2665717" cy="2500685"/>
          </a:xfrm>
          <a:prstGeom prst="rect">
            <a:avLst/>
          </a:prstGeom>
        </p:spPr>
        <p:txBody>
          <a:bodyPr lIns="0" tIns="0" rIns="0" bIns="0" rtlCol="0" anchor="t">
            <a:spAutoFit/>
          </a:bodyPr>
          <a:lstStyle/>
          <a:p>
            <a:pPr algn="l">
              <a:lnSpc>
                <a:spcPts val="2520"/>
              </a:lnSpc>
            </a:pPr>
            <a:r>
              <a:rPr lang="en-US" sz="1800" spc="-71">
                <a:solidFill>
                  <a:schemeClr val="bg1"/>
                </a:solidFill>
                <a:latin typeface="Maven Pro" panose="00000500000000000000"/>
                <a:ea typeface="Maven Pro" panose="00000500000000000000"/>
                <a:cs typeface="Maven Pro" panose="00000500000000000000"/>
                <a:sym typeface="Maven Pro" panose="00000500000000000000"/>
              </a:rPr>
              <a:t>Nhờ sử dụng các hàm kernel như RBF (Radial Basis Function) hoặc đa thức (polynomial), SVM có thể xử lý các mối quan hệ phi tuyến giữa các đặc trưng.</a:t>
            </a:r>
            <a:endParaRPr lang="en-US" sz="1800" spc="-71">
              <a:solidFill>
                <a:schemeClr val="bg1"/>
              </a:solidFill>
              <a:latin typeface="Maven Pro" panose="00000500000000000000"/>
              <a:ea typeface="Maven Pro" panose="00000500000000000000"/>
              <a:cs typeface="Maven Pro" panose="00000500000000000000"/>
              <a:sym typeface="Maven Pro" panose="00000500000000000000"/>
            </a:endParaRPr>
          </a:p>
          <a:p>
            <a:pPr algn="l">
              <a:lnSpc>
                <a:spcPts val="1960"/>
              </a:lnSpc>
            </a:pPr>
            <a:endParaRPr lang="en-US" sz="1800" spc="-71">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22" name="TextBox 22"/>
          <p:cNvSpPr txBox="1"/>
          <p:nvPr/>
        </p:nvSpPr>
        <p:spPr>
          <a:xfrm>
            <a:off x="14593583" y="2338958"/>
            <a:ext cx="2665717" cy="316230"/>
          </a:xfrm>
          <a:prstGeom prst="rect">
            <a:avLst/>
          </a:prstGeom>
        </p:spPr>
        <p:txBody>
          <a:bodyPr lIns="0" tIns="0" rIns="0" bIns="0" rtlCol="0" anchor="t">
            <a:spAutoFit/>
          </a:bodyPr>
          <a:lstStyle/>
          <a:p>
            <a:pPr algn="l">
              <a:lnSpc>
                <a:spcPts val="2520"/>
              </a:lnSpc>
            </a:pPr>
            <a:r>
              <a:rPr lang="en-US" sz="1800" b="1" spc="-71">
                <a:solidFill>
                  <a:srgbClr val="C1FF72"/>
                </a:solidFill>
                <a:latin typeface="Maven Pro Bold" panose="00000800000000000000"/>
                <a:ea typeface="Maven Pro Bold" panose="00000800000000000000"/>
                <a:cs typeface="Maven Pro Bold" panose="00000800000000000000"/>
                <a:sym typeface="Maven Pro Bold" panose="00000800000000000000"/>
              </a:rPr>
              <a:t>Xử lý phi tuyến tốt</a:t>
            </a:r>
            <a:endParaRPr lang="en-US" sz="1800" b="1" spc="-71">
              <a:solidFill>
                <a:srgbClr val="C1FF72"/>
              </a:solidFill>
              <a:latin typeface="Maven Pro Bold" panose="00000800000000000000"/>
              <a:ea typeface="Maven Pro Bold" panose="00000800000000000000"/>
              <a:cs typeface="Maven Pro Bold" panose="00000800000000000000"/>
              <a:sym typeface="Maven Pro Bold" panose="0000080000000000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extBox 2"/>
          <p:cNvSpPr txBox="1"/>
          <p:nvPr/>
        </p:nvSpPr>
        <p:spPr>
          <a:xfrm>
            <a:off x="6669202" y="5720825"/>
            <a:ext cx="9518215" cy="2267108"/>
          </a:xfrm>
          <a:prstGeom prst="rect">
            <a:avLst/>
          </a:prstGeom>
        </p:spPr>
        <p:txBody>
          <a:bodyPr lIns="0" tIns="0" rIns="0" bIns="0" rtlCol="0" anchor="t">
            <a:spAutoFit/>
          </a:bodyPr>
          <a:lstStyle/>
          <a:p>
            <a:pPr algn="l">
              <a:lnSpc>
                <a:spcPts val="8265"/>
              </a:lnSpc>
            </a:pPr>
            <a:r>
              <a:rPr lang="en-US" sz="7510">
                <a:solidFill>
                  <a:srgbClr val="C1FF72"/>
                </a:solidFill>
                <a:latin typeface="Bungee"/>
                <a:ea typeface="Bungee"/>
                <a:cs typeface="Bungee"/>
                <a:sym typeface="Bungee"/>
              </a:rPr>
              <a:t>KẾT LUẬN VÀ ĐÁNH GIÁ</a:t>
            </a:r>
            <a:endParaRPr lang="en-US" sz="7510">
              <a:solidFill>
                <a:srgbClr val="C1FF72"/>
              </a:solidFill>
              <a:latin typeface="Bungee"/>
              <a:ea typeface="Bungee"/>
              <a:cs typeface="Bungee"/>
              <a:sym typeface="Bungee"/>
            </a:endParaRPr>
          </a:p>
        </p:txBody>
      </p:sp>
      <p:sp>
        <p:nvSpPr>
          <p:cNvPr id="3" name="Freeform 3"/>
          <p:cNvSpPr/>
          <p:nvPr/>
        </p:nvSpPr>
        <p:spPr>
          <a:xfrm>
            <a:off x="6669202" y="8342519"/>
            <a:ext cx="1673355" cy="915781"/>
          </a:xfrm>
          <a:custGeom>
            <a:avLst/>
            <a:gdLst/>
            <a:ahLst/>
            <a:cxnLst/>
            <a:rect l="l" t="t" r="r" b="b"/>
            <a:pathLst>
              <a:path w="1673355" h="915781">
                <a:moveTo>
                  <a:pt x="0" y="0"/>
                </a:moveTo>
                <a:lnTo>
                  <a:pt x="1673355" y="0"/>
                </a:lnTo>
                <a:lnTo>
                  <a:pt x="1673355" y="915781"/>
                </a:lnTo>
                <a:lnTo>
                  <a:pt x="0" y="91578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4" name="Group 4"/>
          <p:cNvGrpSpPr/>
          <p:nvPr/>
        </p:nvGrpSpPr>
        <p:grpSpPr>
          <a:xfrm>
            <a:off x="1028700" y="5009248"/>
            <a:ext cx="4249052" cy="4249052"/>
            <a:chOff x="0" y="0"/>
            <a:chExt cx="6350000" cy="6350000"/>
          </a:xfrm>
        </p:grpSpPr>
        <p:sp>
          <p:nvSpPr>
            <p:cNvPr id="5" name="Freeform 5"/>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3"/>
              <a:stretch>
                <a:fillRect l="-16653" r="-16653"/>
              </a:stretch>
            </a:blipFill>
          </p:spPr>
        </p:sp>
      </p:grpSp>
      <p:sp>
        <p:nvSpPr>
          <p:cNvPr id="6" name="Freeform 6"/>
          <p:cNvSpPr/>
          <p:nvPr/>
        </p:nvSpPr>
        <p:spPr>
          <a:xfrm>
            <a:off x="2914836" y="8697104"/>
            <a:ext cx="476779" cy="119195"/>
          </a:xfrm>
          <a:custGeom>
            <a:avLst/>
            <a:gdLst/>
            <a:ahLst/>
            <a:cxnLst/>
            <a:rect l="l" t="t" r="r" b="b"/>
            <a:pathLst>
              <a:path w="476779" h="119195">
                <a:moveTo>
                  <a:pt x="0" y="0"/>
                </a:moveTo>
                <a:lnTo>
                  <a:pt x="476779" y="0"/>
                </a:lnTo>
                <a:lnTo>
                  <a:pt x="476779" y="119195"/>
                </a:lnTo>
                <a:lnTo>
                  <a:pt x="0" y="1191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4384892" y="710024"/>
            <a:ext cx="9518215" cy="1219358"/>
          </a:xfrm>
          <a:prstGeom prst="rect">
            <a:avLst/>
          </a:prstGeom>
        </p:spPr>
        <p:txBody>
          <a:bodyPr lIns="0" tIns="0" rIns="0" bIns="0" rtlCol="0" anchor="t">
            <a:spAutoFit/>
          </a:bodyPr>
          <a:lstStyle/>
          <a:p>
            <a:pPr algn="ctr">
              <a:lnSpc>
                <a:spcPts val="8265"/>
              </a:lnSpc>
            </a:pPr>
            <a:r>
              <a:rPr lang="en-US" sz="7510">
                <a:solidFill>
                  <a:srgbClr val="C1FF72"/>
                </a:solidFill>
                <a:latin typeface="Bungee"/>
                <a:ea typeface="Bungee"/>
                <a:cs typeface="Bungee"/>
                <a:sym typeface="Bungee"/>
              </a:rPr>
              <a:t>NHƯỢC ĐIỂM</a:t>
            </a:r>
            <a:endParaRPr lang="en-US" sz="7510">
              <a:solidFill>
                <a:srgbClr val="C1FF72"/>
              </a:solidFill>
              <a:latin typeface="Bungee"/>
              <a:ea typeface="Bungee"/>
              <a:cs typeface="Bungee"/>
              <a:sym typeface="Bungee"/>
            </a:endParaRPr>
          </a:p>
        </p:txBody>
      </p:sp>
      <p:grpSp>
        <p:nvGrpSpPr>
          <p:cNvPr id="8" name="Group 8"/>
          <p:cNvGrpSpPr/>
          <p:nvPr/>
        </p:nvGrpSpPr>
        <p:grpSpPr>
          <a:xfrm>
            <a:off x="277484" y="227247"/>
            <a:ext cx="5480565" cy="917654"/>
            <a:chOff x="0" y="0"/>
            <a:chExt cx="7307420" cy="1223538"/>
          </a:xfrm>
        </p:grpSpPr>
        <p:sp>
          <p:nvSpPr>
            <p:cNvPr id="9" name="TextBox 9"/>
            <p:cNvSpPr txBox="1"/>
            <p:nvPr/>
          </p:nvSpPr>
          <p:spPr>
            <a:xfrm>
              <a:off x="1304335" y="231225"/>
              <a:ext cx="6003085" cy="732513"/>
            </a:xfrm>
            <a:prstGeom prst="rect">
              <a:avLst/>
            </a:prstGeom>
          </p:spPr>
          <p:txBody>
            <a:bodyPr lIns="0" tIns="0" rIns="0" bIns="0" rtlCol="0" anchor="t">
              <a:spAutoFit/>
            </a:bodyPr>
            <a:lstStyle/>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TRƯỜNG ĐẠI HỌC SƯ PHẠM KĨ THUẬT TPHCM</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KHOA CÔNG NGHỆ THÔNG TIN</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p:txBody>
        </p:sp>
        <p:sp>
          <p:nvSpPr>
            <p:cNvPr id="10" name="Freeform 10"/>
            <p:cNvSpPr/>
            <p:nvPr/>
          </p:nvSpPr>
          <p:spPr>
            <a:xfrm>
              <a:off x="0" y="0"/>
              <a:ext cx="1227743" cy="1223538"/>
            </a:xfrm>
            <a:custGeom>
              <a:avLst/>
              <a:gdLst/>
              <a:ahLst/>
              <a:cxnLst/>
              <a:rect l="l" t="t" r="r" b="b"/>
              <a:pathLst>
                <a:path w="1227743" h="1223538">
                  <a:moveTo>
                    <a:pt x="0" y="0"/>
                  </a:moveTo>
                  <a:lnTo>
                    <a:pt x="1227743" y="0"/>
                  </a:lnTo>
                  <a:lnTo>
                    <a:pt x="1227743" y="1223538"/>
                  </a:lnTo>
                  <a:lnTo>
                    <a:pt x="0" y="1223538"/>
                  </a:lnTo>
                  <a:lnTo>
                    <a:pt x="0" y="0"/>
                  </a:lnTo>
                  <a:close/>
                </a:path>
              </a:pathLst>
            </a:custGeom>
            <a:blipFill>
              <a:blip r:embed="rId6"/>
              <a:stretch>
                <a:fillRect/>
              </a:stretch>
            </a:blipFill>
          </p:spPr>
        </p:sp>
      </p:grpSp>
      <p:grpSp>
        <p:nvGrpSpPr>
          <p:cNvPr id="11" name="Group 11"/>
          <p:cNvGrpSpPr/>
          <p:nvPr/>
        </p:nvGrpSpPr>
        <p:grpSpPr>
          <a:xfrm rot="-584095">
            <a:off x="13536299" y="6433023"/>
            <a:ext cx="3818992" cy="3818992"/>
            <a:chOff x="0" y="0"/>
            <a:chExt cx="6350000" cy="6350000"/>
          </a:xfrm>
        </p:grpSpPr>
        <p:sp>
          <p:nvSpPr>
            <p:cNvPr id="12" name="Freeform 12"/>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7"/>
              <a:stretch>
                <a:fillRect l="-9247" r="-9247"/>
              </a:stretch>
            </a:blipFill>
          </p:spPr>
        </p:sp>
      </p:grpSp>
      <p:sp>
        <p:nvSpPr>
          <p:cNvPr id="13" name="TextBox 13"/>
          <p:cNvSpPr txBox="1"/>
          <p:nvPr/>
        </p:nvSpPr>
        <p:spPr>
          <a:xfrm>
            <a:off x="1031256" y="3172274"/>
            <a:ext cx="4005015" cy="944880"/>
          </a:xfrm>
          <a:prstGeom prst="rect">
            <a:avLst/>
          </a:prstGeom>
        </p:spPr>
        <p:txBody>
          <a:bodyPr lIns="0" tIns="0" rIns="0" bIns="0" rtlCol="0" anchor="t">
            <a:spAutoFit/>
          </a:bodyPr>
          <a:lstStyle/>
          <a:p>
            <a:pPr algn="just">
              <a:lnSpc>
                <a:spcPts val="2520"/>
              </a:lnSpc>
            </a:pPr>
            <a:r>
              <a:rPr lang="en-US" sz="1800" spc="-71">
                <a:solidFill>
                  <a:schemeClr val="bg1"/>
                </a:solidFill>
                <a:latin typeface="Maven Pro" panose="00000500000000000000"/>
                <a:ea typeface="Maven Pro" panose="00000500000000000000"/>
                <a:cs typeface="Maven Pro" panose="00000500000000000000"/>
                <a:sym typeface="Maven Pro" panose="00000500000000000000"/>
              </a:rPr>
              <a:t>Khi dữ liệu lên đến hàng triệu dòng, việc tính toán ma trận để tìm Margin tối ưu sẽ rất chậm và ngốn tài nguyên.</a:t>
            </a:r>
            <a:endParaRPr lang="en-US" sz="1800" spc="-71">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14" name="TextBox 14"/>
          <p:cNvSpPr txBox="1"/>
          <p:nvPr/>
        </p:nvSpPr>
        <p:spPr>
          <a:xfrm>
            <a:off x="1028700" y="2405862"/>
            <a:ext cx="4246496" cy="316230"/>
          </a:xfrm>
          <a:prstGeom prst="rect">
            <a:avLst/>
          </a:prstGeom>
        </p:spPr>
        <p:txBody>
          <a:bodyPr lIns="0" tIns="0" rIns="0" bIns="0" rtlCol="0" anchor="t">
            <a:spAutoFit/>
          </a:bodyPr>
          <a:lstStyle/>
          <a:p>
            <a:pPr algn="l">
              <a:lnSpc>
                <a:spcPts val="2520"/>
              </a:lnSpc>
            </a:pPr>
            <a:r>
              <a:rPr lang="en-US" sz="1800" b="1" spc="-71">
                <a:solidFill>
                  <a:srgbClr val="C1FF72"/>
                </a:solidFill>
                <a:latin typeface="Maven Pro Bold" panose="00000800000000000000"/>
                <a:ea typeface="Maven Pro Bold" panose="00000800000000000000"/>
                <a:cs typeface="Maven Pro Bold" panose="00000800000000000000"/>
                <a:sym typeface="Maven Pro Bold" panose="00000800000000000000"/>
              </a:rPr>
              <a:t>Kém hiệu quả với tập dữ liệu cực lớn</a:t>
            </a:r>
            <a:endParaRPr lang="en-US" sz="1800" b="1" spc="-71">
              <a:solidFill>
                <a:srgbClr val="C1FF72"/>
              </a:solidFill>
              <a:latin typeface="Maven Pro Bold" panose="00000800000000000000"/>
              <a:ea typeface="Maven Pro Bold" panose="00000800000000000000"/>
              <a:cs typeface="Maven Pro Bold" panose="00000800000000000000"/>
              <a:sym typeface="Maven Pro Bold" panose="00000800000000000000"/>
            </a:endParaRPr>
          </a:p>
        </p:txBody>
      </p:sp>
      <p:sp>
        <p:nvSpPr>
          <p:cNvPr id="15" name="TextBox 15"/>
          <p:cNvSpPr txBox="1"/>
          <p:nvPr/>
        </p:nvSpPr>
        <p:spPr>
          <a:xfrm>
            <a:off x="6116333" y="3172274"/>
            <a:ext cx="3144426" cy="1573530"/>
          </a:xfrm>
          <a:prstGeom prst="rect">
            <a:avLst/>
          </a:prstGeom>
        </p:spPr>
        <p:txBody>
          <a:bodyPr lIns="0" tIns="0" rIns="0" bIns="0" rtlCol="0" anchor="t">
            <a:spAutoFit/>
          </a:bodyPr>
          <a:lstStyle/>
          <a:p>
            <a:pPr algn="just">
              <a:lnSpc>
                <a:spcPts val="2520"/>
              </a:lnSpc>
            </a:pPr>
            <a:r>
              <a:rPr lang="en-US" sz="1800" spc="-71">
                <a:solidFill>
                  <a:schemeClr val="bg1"/>
                </a:solidFill>
                <a:latin typeface="Maven Pro" panose="00000500000000000000"/>
                <a:ea typeface="Maven Pro" panose="00000500000000000000"/>
                <a:cs typeface="Maven Pro" panose="00000500000000000000"/>
                <a:sym typeface="Maven Pro" panose="00000500000000000000"/>
              </a:rPr>
              <a:t>Nếu dữ liệu bị nhiễu quá nặng (các lớp đè lên nhau không rõ ràng), SVM sẽ khó tìm được đường biên tốt.</a:t>
            </a:r>
            <a:endParaRPr lang="en-US" sz="1800" spc="-71">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2520"/>
              </a:lnSpc>
            </a:pPr>
            <a:endParaRPr lang="en-US" sz="1800" spc="-71">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16" name="TextBox 16"/>
          <p:cNvSpPr txBox="1"/>
          <p:nvPr/>
        </p:nvSpPr>
        <p:spPr>
          <a:xfrm>
            <a:off x="6116333" y="2405862"/>
            <a:ext cx="3144426" cy="316230"/>
          </a:xfrm>
          <a:prstGeom prst="rect">
            <a:avLst/>
          </a:prstGeom>
        </p:spPr>
        <p:txBody>
          <a:bodyPr lIns="0" tIns="0" rIns="0" bIns="0" rtlCol="0" anchor="t">
            <a:spAutoFit/>
          </a:bodyPr>
          <a:lstStyle/>
          <a:p>
            <a:pPr algn="l">
              <a:lnSpc>
                <a:spcPts val="2520"/>
              </a:lnSpc>
            </a:pPr>
            <a:r>
              <a:rPr lang="en-US" sz="1800" b="1" spc="-71">
                <a:solidFill>
                  <a:srgbClr val="C1FF72"/>
                </a:solidFill>
                <a:latin typeface="Maven Pro Bold" panose="00000800000000000000"/>
                <a:ea typeface="Maven Pro Bold" panose="00000800000000000000"/>
                <a:cs typeface="Maven Pro Bold" panose="00000800000000000000"/>
                <a:sym typeface="Maven Pro Bold" panose="00000800000000000000"/>
              </a:rPr>
              <a:t>Nhạy cảm với nhiễu chồng lấn</a:t>
            </a:r>
            <a:endParaRPr lang="en-US" sz="1800" b="1" spc="-71">
              <a:solidFill>
                <a:srgbClr val="C1FF72"/>
              </a:solidFill>
              <a:latin typeface="Maven Pro Bold" panose="00000800000000000000"/>
              <a:ea typeface="Maven Pro Bold" panose="00000800000000000000"/>
              <a:cs typeface="Maven Pro Bold" panose="00000800000000000000"/>
              <a:sym typeface="Maven Pro Bold" panose="00000800000000000000"/>
            </a:endParaRPr>
          </a:p>
        </p:txBody>
      </p:sp>
      <p:sp>
        <p:nvSpPr>
          <p:cNvPr id="17" name="TextBox 17"/>
          <p:cNvSpPr txBox="1"/>
          <p:nvPr/>
        </p:nvSpPr>
        <p:spPr>
          <a:xfrm>
            <a:off x="10112765" y="3070740"/>
            <a:ext cx="3144426" cy="1259205"/>
          </a:xfrm>
          <a:prstGeom prst="rect">
            <a:avLst/>
          </a:prstGeom>
        </p:spPr>
        <p:txBody>
          <a:bodyPr lIns="0" tIns="0" rIns="0" bIns="0" rtlCol="0" anchor="t">
            <a:spAutoFit/>
          </a:bodyPr>
          <a:lstStyle/>
          <a:p>
            <a:pPr algn="l">
              <a:lnSpc>
                <a:spcPts val="2520"/>
              </a:lnSpc>
            </a:pPr>
            <a:r>
              <a:rPr lang="en-US" sz="1800" spc="-71">
                <a:solidFill>
                  <a:schemeClr val="bg1"/>
                </a:solidFill>
                <a:latin typeface="Maven Pro" panose="00000500000000000000"/>
                <a:ea typeface="Maven Pro" panose="00000500000000000000"/>
                <a:cs typeface="Maven Pro" panose="00000500000000000000"/>
                <a:sym typeface="Maven Pro" panose="00000500000000000000"/>
              </a:rPr>
              <a:t>Việc chọn đúng C hay gamma giống như việc đi trên dây, chọn sai là mô hình "toang" ngay (overfitting hoặc underfitting).</a:t>
            </a:r>
            <a:endParaRPr lang="en-US" sz="1800" spc="-71">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18" name="TextBox 18"/>
          <p:cNvSpPr txBox="1"/>
          <p:nvPr/>
        </p:nvSpPr>
        <p:spPr>
          <a:xfrm>
            <a:off x="10116550" y="2405862"/>
            <a:ext cx="3144426" cy="316230"/>
          </a:xfrm>
          <a:prstGeom prst="rect">
            <a:avLst/>
          </a:prstGeom>
        </p:spPr>
        <p:txBody>
          <a:bodyPr lIns="0" tIns="0" rIns="0" bIns="0" rtlCol="0" anchor="t">
            <a:spAutoFit/>
          </a:bodyPr>
          <a:lstStyle/>
          <a:p>
            <a:pPr algn="l">
              <a:lnSpc>
                <a:spcPts val="2520"/>
              </a:lnSpc>
            </a:pPr>
            <a:r>
              <a:rPr lang="en-US" sz="1800" b="1" spc="-71">
                <a:solidFill>
                  <a:srgbClr val="C1FF72"/>
                </a:solidFill>
                <a:latin typeface="Maven Pro Bold" panose="00000800000000000000"/>
                <a:ea typeface="Maven Pro Bold" panose="00000800000000000000"/>
                <a:cs typeface="Maven Pro Bold" panose="00000800000000000000"/>
                <a:sym typeface="Maven Pro Bold" panose="00000800000000000000"/>
              </a:rPr>
              <a:t>Khó chọn Kernel và tham số</a:t>
            </a:r>
            <a:endParaRPr lang="en-US" sz="1800" b="1" spc="-71">
              <a:solidFill>
                <a:srgbClr val="C1FF72"/>
              </a:solidFill>
              <a:latin typeface="Maven Pro Bold" panose="00000800000000000000"/>
              <a:ea typeface="Maven Pro Bold" panose="00000800000000000000"/>
              <a:cs typeface="Maven Pro Bold" panose="00000800000000000000"/>
              <a:sym typeface="Maven Pro Bold" panose="00000800000000000000"/>
            </a:endParaRPr>
          </a:p>
        </p:txBody>
      </p:sp>
      <p:sp>
        <p:nvSpPr>
          <p:cNvPr id="19" name="TextBox 19"/>
          <p:cNvSpPr txBox="1"/>
          <p:nvPr/>
        </p:nvSpPr>
        <p:spPr>
          <a:xfrm>
            <a:off x="14114874" y="3070740"/>
            <a:ext cx="3144426" cy="1573530"/>
          </a:xfrm>
          <a:prstGeom prst="rect">
            <a:avLst/>
          </a:prstGeom>
        </p:spPr>
        <p:txBody>
          <a:bodyPr lIns="0" tIns="0" rIns="0" bIns="0" rtlCol="0" anchor="t">
            <a:spAutoFit/>
          </a:bodyPr>
          <a:lstStyle/>
          <a:p>
            <a:pPr algn="l">
              <a:lnSpc>
                <a:spcPts val="2520"/>
              </a:lnSpc>
            </a:pPr>
            <a:r>
              <a:rPr lang="en-US" sz="1800" spc="-71">
                <a:solidFill>
                  <a:schemeClr val="bg1"/>
                </a:solidFill>
                <a:latin typeface="Maven Pro" panose="00000500000000000000"/>
                <a:ea typeface="Maven Pro" panose="00000500000000000000"/>
                <a:cs typeface="Maven Pro" panose="00000500000000000000"/>
                <a:sym typeface="Maven Pro" panose="00000500000000000000"/>
              </a:rPr>
              <a:t>Khác với Logistic Regression, SVM chỉ phân loại "là A" hoặc "là B", muốn biết "bao nhiêu % là A" thì phải tính toán thêm phức tạp.</a:t>
            </a:r>
            <a:endParaRPr lang="en-US" sz="1800" spc="-71">
              <a:solidFill>
                <a:schemeClr val="bg1"/>
              </a:solidFill>
              <a:latin typeface="Maven Pro" panose="00000500000000000000"/>
              <a:ea typeface="Maven Pro" panose="00000500000000000000"/>
              <a:cs typeface="Maven Pro" panose="00000500000000000000"/>
              <a:sym typeface="Maven Pro" panose="00000500000000000000"/>
            </a:endParaRPr>
          </a:p>
          <a:p>
            <a:pPr algn="l">
              <a:lnSpc>
                <a:spcPts val="2520"/>
              </a:lnSpc>
            </a:pPr>
            <a:endParaRPr lang="en-US" sz="1800" spc="-71">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20" name="TextBox 20"/>
          <p:cNvSpPr txBox="1"/>
          <p:nvPr/>
        </p:nvSpPr>
        <p:spPr>
          <a:xfrm>
            <a:off x="14114874" y="2405862"/>
            <a:ext cx="3144426" cy="630555"/>
          </a:xfrm>
          <a:prstGeom prst="rect">
            <a:avLst/>
          </a:prstGeom>
        </p:spPr>
        <p:txBody>
          <a:bodyPr lIns="0" tIns="0" rIns="0" bIns="0" rtlCol="0" anchor="t">
            <a:spAutoFit/>
          </a:bodyPr>
          <a:lstStyle/>
          <a:p>
            <a:pPr algn="l">
              <a:lnSpc>
                <a:spcPts val="2520"/>
              </a:lnSpc>
            </a:pPr>
            <a:r>
              <a:rPr lang="en-US" sz="1800" b="1" spc="-71">
                <a:solidFill>
                  <a:srgbClr val="C1FF72"/>
                </a:solidFill>
                <a:latin typeface="Maven Pro Bold" panose="00000800000000000000"/>
                <a:ea typeface="Maven Pro Bold" panose="00000800000000000000"/>
                <a:cs typeface="Maven Pro Bold" panose="00000800000000000000"/>
                <a:sym typeface="Maven Pro Bold" panose="00000800000000000000"/>
              </a:rPr>
              <a:t>Không xuất ra xác suất trực tiếp</a:t>
            </a:r>
            <a:endParaRPr lang="en-US" sz="1800" b="1" spc="-71">
              <a:solidFill>
                <a:srgbClr val="C1FF72"/>
              </a:solidFill>
              <a:latin typeface="Maven Pro Bold" panose="00000800000000000000"/>
              <a:ea typeface="Maven Pro Bold" panose="00000800000000000000"/>
              <a:cs typeface="Maven Pro Bold" panose="00000800000000000000"/>
              <a:sym typeface="Maven Pro Bold" panose="000008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extBox 2"/>
          <p:cNvSpPr txBox="1"/>
          <p:nvPr/>
        </p:nvSpPr>
        <p:spPr>
          <a:xfrm>
            <a:off x="5960556" y="4952098"/>
            <a:ext cx="10292159" cy="4167506"/>
          </a:xfrm>
          <a:prstGeom prst="rect">
            <a:avLst/>
          </a:prstGeom>
        </p:spPr>
        <p:txBody>
          <a:bodyPr lIns="0" tIns="0" rIns="0" bIns="0" rtlCol="0" anchor="t">
            <a:spAutoFit/>
          </a:bodyPr>
          <a:lstStyle/>
          <a:p>
            <a:pPr marL="561340" lvl="1" indent="-280670" algn="just">
              <a:lnSpc>
                <a:spcPts val="3640"/>
              </a:lnSpc>
              <a:buFont typeface="Arial" panose="020B0604020202020204"/>
              <a:buChar char="•"/>
            </a:pPr>
            <a:r>
              <a:rPr lang="en-US" sz="2600" spc="-103">
                <a:solidFill>
                  <a:schemeClr val="bg1"/>
                </a:solidFill>
                <a:latin typeface="Maven Pro" panose="00000500000000000000"/>
                <a:ea typeface="Maven Pro" panose="00000500000000000000"/>
                <a:cs typeface="Maven Pro" panose="00000500000000000000"/>
                <a:sym typeface="Maven Pro" panose="00000500000000000000"/>
              </a:rPr>
              <a:t>Dữ liệu ít nhưng "chất lượng": Tập dữ liệu nhỏ hoặc vừa nhưng có nhiều chiều (nhiều đặc trưng).</a:t>
            </a:r>
            <a:endParaRPr lang="en-US" sz="2600" spc="-103">
              <a:solidFill>
                <a:schemeClr val="bg1"/>
              </a:solidFill>
              <a:latin typeface="Maven Pro" panose="00000500000000000000"/>
              <a:ea typeface="Maven Pro" panose="00000500000000000000"/>
              <a:cs typeface="Maven Pro" panose="00000500000000000000"/>
              <a:sym typeface="Maven Pro" panose="00000500000000000000"/>
            </a:endParaRPr>
          </a:p>
          <a:p>
            <a:pPr marL="561340" lvl="1" indent="-280670" algn="just">
              <a:lnSpc>
                <a:spcPts val="3640"/>
              </a:lnSpc>
              <a:buFont typeface="Arial" panose="020B0604020202020204"/>
              <a:buChar char="•"/>
            </a:pPr>
            <a:r>
              <a:rPr lang="en-US" sz="2600" spc="-103">
                <a:solidFill>
                  <a:schemeClr val="bg1"/>
                </a:solidFill>
                <a:latin typeface="Maven Pro" panose="00000500000000000000"/>
                <a:ea typeface="Maven Pro" panose="00000500000000000000"/>
                <a:cs typeface="Maven Pro" panose="00000500000000000000"/>
                <a:sym typeface="Maven Pro" panose="00000500000000000000"/>
              </a:rPr>
              <a:t>Phân loại hình ảnh/văn bản: Ví dụ như nhận diện gương mặt, phân loại email rác, hoặc phân tích sắc thái văn bản.</a:t>
            </a:r>
            <a:endParaRPr lang="en-US" sz="2600" spc="-103">
              <a:solidFill>
                <a:schemeClr val="bg1"/>
              </a:solidFill>
              <a:latin typeface="Maven Pro" panose="00000500000000000000"/>
              <a:ea typeface="Maven Pro" panose="00000500000000000000"/>
              <a:cs typeface="Maven Pro" panose="00000500000000000000"/>
              <a:sym typeface="Maven Pro" panose="00000500000000000000"/>
            </a:endParaRPr>
          </a:p>
          <a:p>
            <a:pPr marL="561340" lvl="1" indent="-280670" algn="just">
              <a:lnSpc>
                <a:spcPts val="3640"/>
              </a:lnSpc>
              <a:buFont typeface="Arial" panose="020B0604020202020204"/>
              <a:buChar char="•"/>
            </a:pPr>
            <a:r>
              <a:rPr lang="en-US" sz="2600" spc="-103">
                <a:solidFill>
                  <a:schemeClr val="bg1"/>
                </a:solidFill>
                <a:latin typeface="Maven Pro" panose="00000500000000000000"/>
                <a:ea typeface="Maven Pro" panose="00000500000000000000"/>
                <a:cs typeface="Maven Pro" panose="00000500000000000000"/>
                <a:sym typeface="Maven Pro" panose="00000500000000000000"/>
              </a:rPr>
              <a:t>Y sinh (Bioinformatics): Nơi mà dữ liệu thường có số chiều rất lớn (gen) nhưng số lượng mẫu lại ít.</a:t>
            </a:r>
            <a:endParaRPr lang="en-US" sz="2600" spc="-103">
              <a:solidFill>
                <a:schemeClr val="bg1"/>
              </a:solidFill>
              <a:latin typeface="Maven Pro" panose="00000500000000000000"/>
              <a:ea typeface="Maven Pro" panose="00000500000000000000"/>
              <a:cs typeface="Maven Pro" panose="00000500000000000000"/>
              <a:sym typeface="Maven Pro" panose="00000500000000000000"/>
            </a:endParaRPr>
          </a:p>
          <a:p>
            <a:pPr marL="561340" lvl="1" indent="-280670" algn="just">
              <a:lnSpc>
                <a:spcPts val="3640"/>
              </a:lnSpc>
              <a:buFont typeface="Arial" panose="020B0604020202020204"/>
              <a:buChar char="•"/>
            </a:pPr>
            <a:r>
              <a:rPr lang="en-US" sz="2600" spc="-103">
                <a:solidFill>
                  <a:schemeClr val="bg1"/>
                </a:solidFill>
                <a:latin typeface="Maven Pro" panose="00000500000000000000"/>
                <a:ea typeface="Maven Pro" panose="00000500000000000000"/>
                <a:cs typeface="Maven Pro" panose="00000500000000000000"/>
                <a:sym typeface="Maven Pro" panose="00000500000000000000"/>
              </a:rPr>
              <a:t>Khi yêu cầu độ chính xác cao: Và chúng ta có thời gian để tinh chỉnh các tham số.</a:t>
            </a:r>
            <a:endParaRPr lang="en-US" sz="2600" spc="-103">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4200"/>
              </a:lnSpc>
            </a:pPr>
            <a:endParaRPr lang="en-US" sz="2600" spc="-103">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3" name="Freeform 3"/>
          <p:cNvSpPr/>
          <p:nvPr/>
        </p:nvSpPr>
        <p:spPr>
          <a:xfrm>
            <a:off x="6669202" y="8342519"/>
            <a:ext cx="1673355" cy="915781"/>
          </a:xfrm>
          <a:custGeom>
            <a:avLst/>
            <a:gdLst/>
            <a:ahLst/>
            <a:cxnLst/>
            <a:rect l="l" t="t" r="r" b="b"/>
            <a:pathLst>
              <a:path w="1673355" h="915781">
                <a:moveTo>
                  <a:pt x="0" y="0"/>
                </a:moveTo>
                <a:lnTo>
                  <a:pt x="1673355" y="0"/>
                </a:lnTo>
                <a:lnTo>
                  <a:pt x="1673355" y="915781"/>
                </a:lnTo>
                <a:lnTo>
                  <a:pt x="0" y="91578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6550129" y="7987933"/>
            <a:ext cx="709171" cy="709171"/>
          </a:xfrm>
          <a:custGeom>
            <a:avLst/>
            <a:gdLst/>
            <a:ahLst/>
            <a:cxnLst/>
            <a:rect l="l" t="t" r="r" b="b"/>
            <a:pathLst>
              <a:path w="709171" h="709171">
                <a:moveTo>
                  <a:pt x="0" y="0"/>
                </a:moveTo>
                <a:lnTo>
                  <a:pt x="709171" y="0"/>
                </a:lnTo>
                <a:lnTo>
                  <a:pt x="709171" y="709171"/>
                </a:lnTo>
                <a:lnTo>
                  <a:pt x="0" y="7091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5009248"/>
            <a:ext cx="4249052" cy="4249052"/>
            <a:chOff x="0" y="0"/>
            <a:chExt cx="6350000" cy="6350000"/>
          </a:xfrm>
        </p:grpSpPr>
        <p:sp>
          <p:nvSpPr>
            <p:cNvPr id="6" name="Freeform 6"/>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5"/>
              <a:stretch>
                <a:fillRect l="-3472"/>
              </a:stretch>
            </a:blipFill>
          </p:spPr>
        </p:sp>
      </p:grpSp>
      <p:grpSp>
        <p:nvGrpSpPr>
          <p:cNvPr id="7" name="Group 7"/>
          <p:cNvGrpSpPr/>
          <p:nvPr/>
        </p:nvGrpSpPr>
        <p:grpSpPr>
          <a:xfrm>
            <a:off x="277484" y="227247"/>
            <a:ext cx="5480565" cy="917654"/>
            <a:chOff x="0" y="0"/>
            <a:chExt cx="7307420" cy="1223538"/>
          </a:xfrm>
        </p:grpSpPr>
        <p:sp>
          <p:nvSpPr>
            <p:cNvPr id="8" name="TextBox 8"/>
            <p:cNvSpPr txBox="1"/>
            <p:nvPr/>
          </p:nvSpPr>
          <p:spPr>
            <a:xfrm>
              <a:off x="1304335" y="231225"/>
              <a:ext cx="6003085" cy="732513"/>
            </a:xfrm>
            <a:prstGeom prst="rect">
              <a:avLst/>
            </a:prstGeom>
          </p:spPr>
          <p:txBody>
            <a:bodyPr lIns="0" tIns="0" rIns="0" bIns="0" rtlCol="0" anchor="t">
              <a:spAutoFit/>
            </a:bodyPr>
            <a:lstStyle/>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TRƯỜNG ĐẠI HỌC SƯ PHẠM KĨ THUẬT TPHCM</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KHOA CÔNG NGHỆ THÔNG TIN</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p:txBody>
        </p:sp>
        <p:sp>
          <p:nvSpPr>
            <p:cNvPr id="9" name="Freeform 9"/>
            <p:cNvSpPr/>
            <p:nvPr/>
          </p:nvSpPr>
          <p:spPr>
            <a:xfrm>
              <a:off x="0" y="0"/>
              <a:ext cx="1227743" cy="1223538"/>
            </a:xfrm>
            <a:custGeom>
              <a:avLst/>
              <a:gdLst/>
              <a:ahLst/>
              <a:cxnLst/>
              <a:rect l="l" t="t" r="r" b="b"/>
              <a:pathLst>
                <a:path w="1227743" h="1223538">
                  <a:moveTo>
                    <a:pt x="0" y="0"/>
                  </a:moveTo>
                  <a:lnTo>
                    <a:pt x="1227743" y="0"/>
                  </a:lnTo>
                  <a:lnTo>
                    <a:pt x="1227743" y="1223538"/>
                  </a:lnTo>
                  <a:lnTo>
                    <a:pt x="0" y="1223538"/>
                  </a:lnTo>
                  <a:lnTo>
                    <a:pt x="0" y="0"/>
                  </a:lnTo>
                  <a:close/>
                </a:path>
              </a:pathLst>
            </a:custGeom>
            <a:blipFill>
              <a:blip r:embed="rId6"/>
              <a:stretch>
                <a:fillRect/>
              </a:stretch>
            </a:blipFill>
          </p:spPr>
        </p:sp>
      </p:grpSp>
      <p:sp>
        <p:nvSpPr>
          <p:cNvPr id="10" name="TextBox 10"/>
          <p:cNvSpPr txBox="1"/>
          <p:nvPr/>
        </p:nvSpPr>
        <p:spPr>
          <a:xfrm>
            <a:off x="996031" y="2394687"/>
            <a:ext cx="13019697" cy="2267108"/>
          </a:xfrm>
          <a:prstGeom prst="rect">
            <a:avLst/>
          </a:prstGeom>
        </p:spPr>
        <p:txBody>
          <a:bodyPr lIns="0" tIns="0" rIns="0" bIns="0" rtlCol="0" anchor="t">
            <a:spAutoFit/>
          </a:bodyPr>
          <a:lstStyle/>
          <a:p>
            <a:pPr algn="l">
              <a:lnSpc>
                <a:spcPts val="8265"/>
              </a:lnSpc>
            </a:pPr>
            <a:r>
              <a:rPr lang="en-US" sz="7510">
                <a:solidFill>
                  <a:srgbClr val="C1FF72"/>
                </a:solidFill>
                <a:latin typeface="Bungee"/>
                <a:ea typeface="Bungee"/>
                <a:cs typeface="Bungee"/>
                <a:sym typeface="Bungee"/>
              </a:rPr>
              <a:t>Khi nào nên dùng SVM?</a:t>
            </a:r>
            <a:endParaRPr lang="en-US" sz="7510">
              <a:solidFill>
                <a:srgbClr val="C1FF72"/>
              </a:solidFill>
              <a:latin typeface="Bungee"/>
              <a:ea typeface="Bungee"/>
              <a:cs typeface="Bungee"/>
              <a:sym typeface="Bungee"/>
            </a:endParaRPr>
          </a:p>
          <a:p>
            <a:pPr algn="l">
              <a:lnSpc>
                <a:spcPts val="8265"/>
              </a:lnSpc>
            </a:pPr>
            <a:endParaRPr lang="en-US" sz="7510">
              <a:solidFill>
                <a:srgbClr val="C1FF72"/>
              </a:solidFill>
              <a:latin typeface="Bungee"/>
              <a:ea typeface="Bungee"/>
              <a:cs typeface="Bungee"/>
              <a:sym typeface="Bunge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extBox 2"/>
          <p:cNvSpPr txBox="1"/>
          <p:nvPr/>
        </p:nvSpPr>
        <p:spPr>
          <a:xfrm>
            <a:off x="2634151" y="2429296"/>
            <a:ext cx="13019697" cy="1219358"/>
          </a:xfrm>
          <a:prstGeom prst="rect">
            <a:avLst/>
          </a:prstGeom>
        </p:spPr>
        <p:txBody>
          <a:bodyPr lIns="0" tIns="0" rIns="0" bIns="0" rtlCol="0" anchor="t">
            <a:spAutoFit/>
          </a:bodyPr>
          <a:lstStyle/>
          <a:p>
            <a:pPr algn="ctr">
              <a:lnSpc>
                <a:spcPts val="8265"/>
              </a:lnSpc>
            </a:pPr>
            <a:r>
              <a:rPr lang="en-US" sz="7510">
                <a:solidFill>
                  <a:srgbClr val="C1FF72"/>
                </a:solidFill>
                <a:latin typeface="Bungee"/>
                <a:ea typeface="Bungee"/>
                <a:cs typeface="Bungee"/>
                <a:sym typeface="Bungee"/>
              </a:rPr>
              <a:t>KẾT LUẬN</a:t>
            </a:r>
            <a:endParaRPr lang="en-US" sz="7510">
              <a:solidFill>
                <a:srgbClr val="C1FF72"/>
              </a:solidFill>
              <a:latin typeface="Bungee"/>
              <a:ea typeface="Bungee"/>
              <a:cs typeface="Bungee"/>
              <a:sym typeface="Bungee"/>
            </a:endParaRPr>
          </a:p>
        </p:txBody>
      </p:sp>
      <p:sp>
        <p:nvSpPr>
          <p:cNvPr id="3" name="TextBox 3"/>
          <p:cNvSpPr txBox="1"/>
          <p:nvPr/>
        </p:nvSpPr>
        <p:spPr>
          <a:xfrm>
            <a:off x="1523123" y="4391765"/>
            <a:ext cx="15381592" cy="2795906"/>
          </a:xfrm>
          <a:prstGeom prst="rect">
            <a:avLst/>
          </a:prstGeom>
        </p:spPr>
        <p:txBody>
          <a:bodyPr lIns="0" tIns="0" rIns="0" bIns="0" rtlCol="0" anchor="t">
            <a:spAutoFit/>
          </a:bodyPr>
          <a:lstStyle/>
          <a:p>
            <a:pPr algn="just">
              <a:lnSpc>
                <a:spcPts val="3640"/>
              </a:lnSpc>
            </a:pPr>
            <a:r>
              <a:rPr lang="en-US" sz="2600" spc="-103">
                <a:solidFill>
                  <a:schemeClr val="bg1"/>
                </a:solidFill>
                <a:latin typeface="Maven Pro" panose="00000500000000000000"/>
                <a:ea typeface="Maven Pro" panose="00000500000000000000"/>
                <a:cs typeface="Maven Pro" panose="00000500000000000000"/>
                <a:sym typeface="Maven Pro" panose="00000500000000000000"/>
              </a:rPr>
              <a:t>"Tổng kết lại, Support Vector Machine không chỉ là một thuật toán phân loại đơn thuần, mà là một minh chứng điển hình cho việc ứng dụng lý thuyết tối ưu hóa vào học máy. Mặc dù có những rào cản về quy mô dữ liệu lớn, nhưng với khả năng xử lý không gian cao chiều và tính bền vững thông qua việc tối ưu hóa lề (margin), SVM vẫn là một nền tảng lý thuyết quan trọng và là công cụ không thể thiếu trong kho vũ khí của bất kỳ nhà nghiên cứu học máy nào."</a:t>
            </a:r>
            <a:endParaRPr lang="en-US" sz="2600" spc="-103">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4200"/>
              </a:lnSpc>
            </a:pPr>
            <a:endParaRPr lang="en-US" sz="2600" spc="-103">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4" name="Freeform 4"/>
          <p:cNvSpPr/>
          <p:nvPr/>
        </p:nvSpPr>
        <p:spPr>
          <a:xfrm>
            <a:off x="6669202" y="8342519"/>
            <a:ext cx="1673355" cy="915781"/>
          </a:xfrm>
          <a:custGeom>
            <a:avLst/>
            <a:gdLst/>
            <a:ahLst/>
            <a:cxnLst/>
            <a:rect l="l" t="t" r="r" b="b"/>
            <a:pathLst>
              <a:path w="1673355" h="915781">
                <a:moveTo>
                  <a:pt x="0" y="0"/>
                </a:moveTo>
                <a:lnTo>
                  <a:pt x="1673355" y="0"/>
                </a:lnTo>
                <a:lnTo>
                  <a:pt x="1673355" y="915781"/>
                </a:lnTo>
                <a:lnTo>
                  <a:pt x="0" y="91578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6550129" y="7987933"/>
            <a:ext cx="709171" cy="709171"/>
          </a:xfrm>
          <a:custGeom>
            <a:avLst/>
            <a:gdLst/>
            <a:ahLst/>
            <a:cxnLst/>
            <a:rect l="l" t="t" r="r" b="b"/>
            <a:pathLst>
              <a:path w="709171" h="709171">
                <a:moveTo>
                  <a:pt x="0" y="0"/>
                </a:moveTo>
                <a:lnTo>
                  <a:pt x="709171" y="0"/>
                </a:lnTo>
                <a:lnTo>
                  <a:pt x="709171" y="709171"/>
                </a:lnTo>
                <a:lnTo>
                  <a:pt x="0" y="7091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277484" y="227247"/>
            <a:ext cx="5480565" cy="917654"/>
            <a:chOff x="0" y="0"/>
            <a:chExt cx="7307420" cy="1223538"/>
          </a:xfrm>
        </p:grpSpPr>
        <p:sp>
          <p:nvSpPr>
            <p:cNvPr id="7" name="TextBox 7"/>
            <p:cNvSpPr txBox="1"/>
            <p:nvPr/>
          </p:nvSpPr>
          <p:spPr>
            <a:xfrm>
              <a:off x="1304335" y="231225"/>
              <a:ext cx="6003085" cy="732513"/>
            </a:xfrm>
            <a:prstGeom prst="rect">
              <a:avLst/>
            </a:prstGeom>
          </p:spPr>
          <p:txBody>
            <a:bodyPr lIns="0" tIns="0" rIns="0" bIns="0" rtlCol="0" anchor="t">
              <a:spAutoFit/>
            </a:bodyPr>
            <a:lstStyle/>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TRƯỜNG ĐẠI HỌC SƯ PHẠM KĨ THUẬT TPHCM</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KHOA CÔNG NGHỆ THÔNG TIN</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p:txBody>
        </p:sp>
        <p:sp>
          <p:nvSpPr>
            <p:cNvPr id="8" name="Freeform 8"/>
            <p:cNvSpPr/>
            <p:nvPr/>
          </p:nvSpPr>
          <p:spPr>
            <a:xfrm>
              <a:off x="0" y="0"/>
              <a:ext cx="1227743" cy="1223538"/>
            </a:xfrm>
            <a:custGeom>
              <a:avLst/>
              <a:gdLst/>
              <a:ahLst/>
              <a:cxnLst/>
              <a:rect l="l" t="t" r="r" b="b"/>
              <a:pathLst>
                <a:path w="1227743" h="1223538">
                  <a:moveTo>
                    <a:pt x="0" y="0"/>
                  </a:moveTo>
                  <a:lnTo>
                    <a:pt x="1227743" y="0"/>
                  </a:lnTo>
                  <a:lnTo>
                    <a:pt x="1227743" y="1223538"/>
                  </a:lnTo>
                  <a:lnTo>
                    <a:pt x="0" y="1223538"/>
                  </a:lnTo>
                  <a:lnTo>
                    <a:pt x="0" y="0"/>
                  </a:lnTo>
                  <a:close/>
                </a:path>
              </a:pathLst>
            </a:custGeom>
            <a:blipFill>
              <a:blip r:embed="rId5"/>
              <a:stretch>
                <a:fillRect/>
              </a:stretch>
            </a:blipFill>
          </p:spPr>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grpSp>
        <p:nvGrpSpPr>
          <p:cNvPr id="2" name="Group 2"/>
          <p:cNvGrpSpPr/>
          <p:nvPr/>
        </p:nvGrpSpPr>
        <p:grpSpPr>
          <a:xfrm>
            <a:off x="16187417" y="466283"/>
            <a:ext cx="1461248" cy="443023"/>
            <a:chOff x="0" y="0"/>
            <a:chExt cx="384856" cy="116681"/>
          </a:xfrm>
        </p:grpSpPr>
        <p:sp>
          <p:nvSpPr>
            <p:cNvPr id="3" name="Freeform 3"/>
            <p:cNvSpPr/>
            <p:nvPr/>
          </p:nvSpPr>
          <p:spPr>
            <a:xfrm>
              <a:off x="0" y="0"/>
              <a:ext cx="384856" cy="116681"/>
            </a:xfrm>
            <a:custGeom>
              <a:avLst/>
              <a:gdLst/>
              <a:ahLst/>
              <a:cxnLst/>
              <a:rect l="l" t="t" r="r" b="b"/>
              <a:pathLst>
                <a:path w="384856" h="116681">
                  <a:moveTo>
                    <a:pt x="58340" y="0"/>
                  </a:moveTo>
                  <a:lnTo>
                    <a:pt x="326515" y="0"/>
                  </a:lnTo>
                  <a:cubicBezTo>
                    <a:pt x="341988" y="0"/>
                    <a:pt x="356827" y="6147"/>
                    <a:pt x="367768" y="17088"/>
                  </a:cubicBezTo>
                  <a:cubicBezTo>
                    <a:pt x="378709" y="28028"/>
                    <a:pt x="384856" y="42868"/>
                    <a:pt x="384856" y="58340"/>
                  </a:cubicBezTo>
                  <a:lnTo>
                    <a:pt x="384856" y="58340"/>
                  </a:lnTo>
                  <a:cubicBezTo>
                    <a:pt x="384856" y="73813"/>
                    <a:pt x="378709" y="88652"/>
                    <a:pt x="367768" y="99593"/>
                  </a:cubicBezTo>
                  <a:cubicBezTo>
                    <a:pt x="356827" y="110534"/>
                    <a:pt x="341988" y="116681"/>
                    <a:pt x="326515" y="116681"/>
                  </a:cubicBezTo>
                  <a:lnTo>
                    <a:pt x="58340" y="116681"/>
                  </a:lnTo>
                  <a:cubicBezTo>
                    <a:pt x="42868" y="116681"/>
                    <a:pt x="28028" y="110534"/>
                    <a:pt x="17088" y="99593"/>
                  </a:cubicBezTo>
                  <a:cubicBezTo>
                    <a:pt x="6147" y="88652"/>
                    <a:pt x="0" y="73813"/>
                    <a:pt x="0" y="58340"/>
                  </a:cubicBezTo>
                  <a:lnTo>
                    <a:pt x="0" y="58340"/>
                  </a:lnTo>
                  <a:cubicBezTo>
                    <a:pt x="0" y="42868"/>
                    <a:pt x="6147" y="28028"/>
                    <a:pt x="17088" y="17088"/>
                  </a:cubicBezTo>
                  <a:cubicBezTo>
                    <a:pt x="28028" y="6147"/>
                    <a:pt x="42868" y="0"/>
                    <a:pt x="58340" y="0"/>
                  </a:cubicBezTo>
                  <a:close/>
                </a:path>
              </a:pathLst>
            </a:custGeom>
            <a:solidFill>
              <a:srgbClr val="000000">
                <a:alpha val="0"/>
              </a:srgbClr>
            </a:solidFill>
            <a:ln w="9525" cap="rnd">
              <a:solidFill>
                <a:srgbClr val="737373"/>
              </a:solidFill>
              <a:prstDash val="solid"/>
              <a:round/>
            </a:ln>
          </p:spPr>
        </p:sp>
        <p:sp>
          <p:nvSpPr>
            <p:cNvPr id="4" name="TextBox 4"/>
            <p:cNvSpPr txBox="1"/>
            <p:nvPr/>
          </p:nvSpPr>
          <p:spPr>
            <a:xfrm>
              <a:off x="0" y="38100"/>
              <a:ext cx="384856" cy="78581"/>
            </a:xfrm>
            <a:prstGeom prst="rect">
              <a:avLst/>
            </a:prstGeom>
          </p:spPr>
          <p:txBody>
            <a:bodyPr lIns="50800" tIns="50800" rIns="50800" bIns="50800" rtlCol="0" anchor="ctr"/>
            <a:lstStyle/>
            <a:p>
              <a:pPr algn="ctr">
                <a:lnSpc>
                  <a:spcPts val="2110"/>
                </a:lnSpc>
              </a:pPr>
            </a:p>
          </p:txBody>
        </p:sp>
      </p:grpSp>
      <p:sp>
        <p:nvSpPr>
          <p:cNvPr id="5" name="TextBox 5"/>
          <p:cNvSpPr txBox="1"/>
          <p:nvPr/>
        </p:nvSpPr>
        <p:spPr>
          <a:xfrm>
            <a:off x="2607391" y="3750341"/>
            <a:ext cx="13073218" cy="1297603"/>
          </a:xfrm>
          <a:prstGeom prst="rect">
            <a:avLst/>
          </a:prstGeom>
        </p:spPr>
        <p:txBody>
          <a:bodyPr lIns="0" tIns="0" rIns="0" bIns="0" rtlCol="0" anchor="t">
            <a:spAutoFit/>
          </a:bodyPr>
          <a:lstStyle/>
          <a:p>
            <a:pPr algn="ctr">
              <a:lnSpc>
                <a:spcPts val="8150"/>
              </a:lnSpc>
            </a:pPr>
            <a:r>
              <a:rPr lang="en-US" sz="9055">
                <a:solidFill>
                  <a:srgbClr val="C1FF72"/>
                </a:solidFill>
                <a:latin typeface="Bungee"/>
                <a:ea typeface="Bungee"/>
                <a:cs typeface="Bungee"/>
                <a:sym typeface="Bungee"/>
              </a:rPr>
              <a:t>Thank You</a:t>
            </a:r>
            <a:endParaRPr lang="en-US" sz="9055">
              <a:solidFill>
                <a:srgbClr val="C1FF72"/>
              </a:solidFill>
              <a:latin typeface="Bungee"/>
              <a:ea typeface="Bungee"/>
              <a:cs typeface="Bungee"/>
              <a:sym typeface="Bungee"/>
            </a:endParaRPr>
          </a:p>
        </p:txBody>
      </p:sp>
      <p:sp>
        <p:nvSpPr>
          <p:cNvPr id="6" name="Freeform 6"/>
          <p:cNvSpPr/>
          <p:nvPr/>
        </p:nvSpPr>
        <p:spPr>
          <a:xfrm>
            <a:off x="8905610" y="2813402"/>
            <a:ext cx="476779" cy="119195"/>
          </a:xfrm>
          <a:custGeom>
            <a:avLst/>
            <a:gdLst/>
            <a:ahLst/>
            <a:cxnLst/>
            <a:rect l="l" t="t" r="r" b="b"/>
            <a:pathLst>
              <a:path w="476779" h="119195">
                <a:moveTo>
                  <a:pt x="0" y="0"/>
                </a:moveTo>
                <a:lnTo>
                  <a:pt x="476780" y="0"/>
                </a:lnTo>
                <a:lnTo>
                  <a:pt x="476780" y="119194"/>
                </a:lnTo>
                <a:lnTo>
                  <a:pt x="0" y="11919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7" name="Group 7"/>
          <p:cNvGrpSpPr/>
          <p:nvPr/>
        </p:nvGrpSpPr>
        <p:grpSpPr>
          <a:xfrm rot="-584095">
            <a:off x="1236524" y="3140420"/>
            <a:ext cx="2686958" cy="2686958"/>
            <a:chOff x="0" y="0"/>
            <a:chExt cx="6350000" cy="6350000"/>
          </a:xfrm>
        </p:grpSpPr>
        <p:sp>
          <p:nvSpPr>
            <p:cNvPr id="8" name="Freeform 8"/>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3"/>
              <a:stretch>
                <a:fillRect l="-16653" r="-16653"/>
              </a:stretch>
            </a:blipFill>
          </p:spPr>
        </p:sp>
      </p:grpSp>
      <p:sp>
        <p:nvSpPr>
          <p:cNvPr id="9" name="Freeform 9"/>
          <p:cNvSpPr/>
          <p:nvPr/>
        </p:nvSpPr>
        <p:spPr>
          <a:xfrm>
            <a:off x="3740755" y="4091436"/>
            <a:ext cx="781100" cy="781100"/>
          </a:xfrm>
          <a:custGeom>
            <a:avLst/>
            <a:gdLst/>
            <a:ahLst/>
            <a:cxnLst/>
            <a:rect l="l" t="t" r="r" b="b"/>
            <a:pathLst>
              <a:path w="781100" h="781100">
                <a:moveTo>
                  <a:pt x="0" y="0"/>
                </a:moveTo>
                <a:lnTo>
                  <a:pt x="781101" y="0"/>
                </a:lnTo>
                <a:lnTo>
                  <a:pt x="781101" y="781100"/>
                </a:lnTo>
                <a:lnTo>
                  <a:pt x="0" y="7811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rot="578107">
            <a:off x="14366431" y="3138507"/>
            <a:ext cx="2686958" cy="2686958"/>
            <a:chOff x="0" y="0"/>
            <a:chExt cx="6350000" cy="6350000"/>
          </a:xfrm>
        </p:grpSpPr>
        <p:sp>
          <p:nvSpPr>
            <p:cNvPr id="11" name="Freeform 11"/>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2759" r="-2759"/>
              </a:stretch>
            </a:blipFill>
          </p:spPr>
        </p:sp>
      </p:grpSp>
      <p:sp>
        <p:nvSpPr>
          <p:cNvPr id="12" name="Freeform 12"/>
          <p:cNvSpPr/>
          <p:nvPr/>
        </p:nvSpPr>
        <p:spPr>
          <a:xfrm>
            <a:off x="13769971" y="4093349"/>
            <a:ext cx="781100" cy="781100"/>
          </a:xfrm>
          <a:custGeom>
            <a:avLst/>
            <a:gdLst/>
            <a:ahLst/>
            <a:cxnLst/>
            <a:rect l="l" t="t" r="r" b="b"/>
            <a:pathLst>
              <a:path w="781100" h="781100">
                <a:moveTo>
                  <a:pt x="0" y="0"/>
                </a:moveTo>
                <a:lnTo>
                  <a:pt x="781100" y="0"/>
                </a:lnTo>
                <a:lnTo>
                  <a:pt x="781100" y="781100"/>
                </a:lnTo>
                <a:lnTo>
                  <a:pt x="0" y="7811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050928" y="6778152"/>
            <a:ext cx="1616773" cy="884816"/>
          </a:xfrm>
          <a:custGeom>
            <a:avLst/>
            <a:gdLst/>
            <a:ahLst/>
            <a:cxnLst/>
            <a:rect l="l" t="t" r="r" b="b"/>
            <a:pathLst>
              <a:path w="1616773" h="884816">
                <a:moveTo>
                  <a:pt x="0" y="0"/>
                </a:moveTo>
                <a:lnTo>
                  <a:pt x="1616773" y="0"/>
                </a:lnTo>
                <a:lnTo>
                  <a:pt x="1616773" y="884816"/>
                </a:lnTo>
                <a:lnTo>
                  <a:pt x="0" y="8848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5620299" y="6778152"/>
            <a:ext cx="1616773" cy="884816"/>
          </a:xfrm>
          <a:custGeom>
            <a:avLst/>
            <a:gdLst/>
            <a:ahLst/>
            <a:cxnLst/>
            <a:rect l="l" t="t" r="r" b="b"/>
            <a:pathLst>
              <a:path w="1616773" h="884816">
                <a:moveTo>
                  <a:pt x="0" y="0"/>
                </a:moveTo>
                <a:lnTo>
                  <a:pt x="1616773" y="0"/>
                </a:lnTo>
                <a:lnTo>
                  <a:pt x="1616773" y="884816"/>
                </a:lnTo>
                <a:lnTo>
                  <a:pt x="0" y="8848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5" name="Group 15"/>
          <p:cNvGrpSpPr/>
          <p:nvPr/>
        </p:nvGrpSpPr>
        <p:grpSpPr>
          <a:xfrm>
            <a:off x="277484" y="227247"/>
            <a:ext cx="5480565" cy="917654"/>
            <a:chOff x="0" y="0"/>
            <a:chExt cx="7307420" cy="1223538"/>
          </a:xfrm>
        </p:grpSpPr>
        <p:sp>
          <p:nvSpPr>
            <p:cNvPr id="16" name="TextBox 16"/>
            <p:cNvSpPr txBox="1"/>
            <p:nvPr/>
          </p:nvSpPr>
          <p:spPr>
            <a:xfrm>
              <a:off x="1304335" y="231225"/>
              <a:ext cx="6003085" cy="732513"/>
            </a:xfrm>
            <a:prstGeom prst="rect">
              <a:avLst/>
            </a:prstGeom>
          </p:spPr>
          <p:txBody>
            <a:bodyPr lIns="0" tIns="0" rIns="0" bIns="0" rtlCol="0" anchor="t">
              <a:spAutoFit/>
            </a:bodyPr>
            <a:lstStyle/>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TRƯỜNG ĐẠI HỌC SƯ PHẠM KĨ THUẬT TPHCM</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KHOA CÔNG NGHỆ THÔNG TIN</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p:txBody>
        </p:sp>
        <p:sp>
          <p:nvSpPr>
            <p:cNvPr id="17" name="Freeform 17"/>
            <p:cNvSpPr/>
            <p:nvPr/>
          </p:nvSpPr>
          <p:spPr>
            <a:xfrm>
              <a:off x="0" y="0"/>
              <a:ext cx="1227743" cy="1223538"/>
            </a:xfrm>
            <a:custGeom>
              <a:avLst/>
              <a:gdLst/>
              <a:ahLst/>
              <a:cxnLst/>
              <a:rect l="l" t="t" r="r" b="b"/>
              <a:pathLst>
                <a:path w="1227743" h="1223538">
                  <a:moveTo>
                    <a:pt x="0" y="0"/>
                  </a:moveTo>
                  <a:lnTo>
                    <a:pt x="1227743" y="0"/>
                  </a:lnTo>
                  <a:lnTo>
                    <a:pt x="1227743" y="1223538"/>
                  </a:lnTo>
                  <a:lnTo>
                    <a:pt x="0" y="1223538"/>
                  </a:lnTo>
                  <a:lnTo>
                    <a:pt x="0" y="0"/>
                  </a:lnTo>
                  <a:close/>
                </a:path>
              </a:pathLst>
            </a:custGeom>
            <a:blipFill>
              <a:blip r:embed="rId9"/>
              <a:stretch>
                <a:fillRect/>
              </a:stretch>
            </a:blipFill>
          </p:spPr>
        </p:sp>
      </p:grpSp>
      <p:sp>
        <p:nvSpPr>
          <p:cNvPr id="18" name="TextBox 18"/>
          <p:cNvSpPr txBox="1"/>
          <p:nvPr/>
        </p:nvSpPr>
        <p:spPr>
          <a:xfrm>
            <a:off x="4519943" y="6205250"/>
            <a:ext cx="9248115" cy="776431"/>
          </a:xfrm>
          <a:prstGeom prst="rect">
            <a:avLst/>
          </a:prstGeom>
        </p:spPr>
        <p:txBody>
          <a:bodyPr lIns="0" tIns="0" rIns="0" bIns="0" rtlCol="0" anchor="t">
            <a:spAutoFit/>
          </a:bodyPr>
          <a:lstStyle/>
          <a:p>
            <a:pPr algn="ctr">
              <a:lnSpc>
                <a:spcPts val="6720"/>
              </a:lnSpc>
              <a:spcBef>
                <a:spcPct val="0"/>
              </a:spcBef>
            </a:pPr>
            <a:r>
              <a:rPr lang="en-US" sz="4800">
                <a:solidFill>
                  <a:schemeClr val="bg1"/>
                </a:solidFill>
                <a:latin typeface="Maven Pro" panose="00000500000000000000"/>
                <a:ea typeface="Maven Pro" panose="00000500000000000000"/>
                <a:cs typeface="Maven Pro" panose="00000500000000000000"/>
                <a:sym typeface="Maven Pro" panose="00000500000000000000"/>
              </a:rPr>
              <a:t>Thank you for listening!</a:t>
            </a:r>
            <a:endParaRPr lang="en-US" sz="4800">
              <a:solidFill>
                <a:schemeClr val="bg1"/>
              </a:solidFill>
              <a:latin typeface="Maven Pro" panose="00000500000000000000"/>
              <a:ea typeface="Maven Pro" panose="00000500000000000000"/>
              <a:cs typeface="Maven Pro" panose="00000500000000000000"/>
              <a:sym typeface="Maven Pro" panose="000005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grpSp>
        <p:nvGrpSpPr>
          <p:cNvPr id="2" name="Group 2"/>
          <p:cNvGrpSpPr/>
          <p:nvPr/>
        </p:nvGrpSpPr>
        <p:grpSpPr>
          <a:xfrm rot="578107">
            <a:off x="11931383" y="3546342"/>
            <a:ext cx="4948683" cy="4948683"/>
            <a:chOff x="0" y="0"/>
            <a:chExt cx="6350000" cy="6350000"/>
          </a:xfrm>
        </p:grpSpPr>
        <p:sp>
          <p:nvSpPr>
            <p:cNvPr id="3" name="Freeform 3"/>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1"/>
              <a:stretch>
                <a:fillRect l="-9736" r="-9736"/>
              </a:stretch>
            </a:blipFill>
          </p:spPr>
        </p:sp>
      </p:grpSp>
      <p:sp>
        <p:nvSpPr>
          <p:cNvPr id="4" name="Freeform 4"/>
          <p:cNvSpPr/>
          <p:nvPr/>
        </p:nvSpPr>
        <p:spPr>
          <a:xfrm>
            <a:off x="11472508" y="8907350"/>
            <a:ext cx="316219" cy="79055"/>
          </a:xfrm>
          <a:custGeom>
            <a:avLst/>
            <a:gdLst/>
            <a:ahLst/>
            <a:cxnLst/>
            <a:rect l="l" t="t" r="r" b="b"/>
            <a:pathLst>
              <a:path w="316219" h="79055">
                <a:moveTo>
                  <a:pt x="0" y="0"/>
                </a:moveTo>
                <a:lnTo>
                  <a:pt x="316219" y="0"/>
                </a:lnTo>
                <a:lnTo>
                  <a:pt x="316219" y="79054"/>
                </a:lnTo>
                <a:lnTo>
                  <a:pt x="0" y="790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891596" y="4189941"/>
            <a:ext cx="953559" cy="953559"/>
          </a:xfrm>
          <a:custGeom>
            <a:avLst/>
            <a:gdLst/>
            <a:ahLst/>
            <a:cxnLst/>
            <a:rect l="l" t="t" r="r" b="b"/>
            <a:pathLst>
              <a:path w="953559" h="953559">
                <a:moveTo>
                  <a:pt x="0" y="0"/>
                </a:moveTo>
                <a:lnTo>
                  <a:pt x="953558" y="0"/>
                </a:lnTo>
                <a:lnTo>
                  <a:pt x="953558" y="953559"/>
                </a:lnTo>
                <a:lnTo>
                  <a:pt x="0" y="9535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993431" y="8455933"/>
            <a:ext cx="1466119" cy="802367"/>
          </a:xfrm>
          <a:custGeom>
            <a:avLst/>
            <a:gdLst/>
            <a:ahLst/>
            <a:cxnLst/>
            <a:rect l="l" t="t" r="r" b="b"/>
            <a:pathLst>
              <a:path w="1466119" h="802367">
                <a:moveTo>
                  <a:pt x="0" y="0"/>
                </a:moveTo>
                <a:lnTo>
                  <a:pt x="1466119" y="0"/>
                </a:lnTo>
                <a:lnTo>
                  <a:pt x="1466119" y="802367"/>
                </a:lnTo>
                <a:lnTo>
                  <a:pt x="0" y="8023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a:off x="277484" y="227247"/>
            <a:ext cx="5480565" cy="917654"/>
            <a:chOff x="0" y="0"/>
            <a:chExt cx="7307420" cy="1223538"/>
          </a:xfrm>
        </p:grpSpPr>
        <p:sp>
          <p:nvSpPr>
            <p:cNvPr id="8" name="TextBox 8"/>
            <p:cNvSpPr txBox="1"/>
            <p:nvPr/>
          </p:nvSpPr>
          <p:spPr>
            <a:xfrm>
              <a:off x="1304335" y="231225"/>
              <a:ext cx="6003085" cy="732513"/>
            </a:xfrm>
            <a:prstGeom prst="rect">
              <a:avLst/>
            </a:prstGeom>
          </p:spPr>
          <p:txBody>
            <a:bodyPr lIns="0" tIns="0" rIns="0" bIns="0" rtlCol="0" anchor="t">
              <a:spAutoFit/>
            </a:bodyPr>
            <a:lstStyle/>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TRƯỜNG ĐẠI HỌC SƯ PHẠM KĨ THUẬT TPHCM</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KHOA CÔNG NGHỆ THÔNG TIN</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p:txBody>
        </p:sp>
        <p:sp>
          <p:nvSpPr>
            <p:cNvPr id="9" name="Freeform 9"/>
            <p:cNvSpPr/>
            <p:nvPr/>
          </p:nvSpPr>
          <p:spPr>
            <a:xfrm>
              <a:off x="0" y="0"/>
              <a:ext cx="1227743" cy="1223538"/>
            </a:xfrm>
            <a:custGeom>
              <a:avLst/>
              <a:gdLst/>
              <a:ahLst/>
              <a:cxnLst/>
              <a:rect l="l" t="t" r="r" b="b"/>
              <a:pathLst>
                <a:path w="1227743" h="1223538">
                  <a:moveTo>
                    <a:pt x="0" y="0"/>
                  </a:moveTo>
                  <a:lnTo>
                    <a:pt x="1227743" y="0"/>
                  </a:lnTo>
                  <a:lnTo>
                    <a:pt x="1227743" y="1223538"/>
                  </a:lnTo>
                  <a:lnTo>
                    <a:pt x="0" y="1223538"/>
                  </a:lnTo>
                  <a:lnTo>
                    <a:pt x="0" y="0"/>
                  </a:lnTo>
                  <a:close/>
                </a:path>
              </a:pathLst>
            </a:custGeom>
            <a:blipFill>
              <a:blip r:embed="rId8"/>
              <a:stretch>
                <a:fillRect/>
              </a:stretch>
            </a:blipFill>
          </p:spPr>
        </p:sp>
      </p:grpSp>
      <p:sp>
        <p:nvSpPr>
          <p:cNvPr id="10" name="TextBox 10"/>
          <p:cNvSpPr txBox="1"/>
          <p:nvPr/>
        </p:nvSpPr>
        <p:spPr>
          <a:xfrm>
            <a:off x="1028700" y="2768136"/>
            <a:ext cx="10443808" cy="1119159"/>
          </a:xfrm>
          <a:prstGeom prst="rect">
            <a:avLst/>
          </a:prstGeom>
        </p:spPr>
        <p:txBody>
          <a:bodyPr lIns="0" tIns="0" rIns="0" bIns="0" rtlCol="0" anchor="t">
            <a:spAutoFit/>
          </a:bodyPr>
          <a:lstStyle/>
          <a:p>
            <a:pPr algn="l">
              <a:lnSpc>
                <a:spcPts val="7085"/>
              </a:lnSpc>
            </a:pPr>
            <a:r>
              <a:rPr lang="en-US" sz="7875">
                <a:solidFill>
                  <a:srgbClr val="C1FF72"/>
                </a:solidFill>
                <a:latin typeface="Bungee"/>
                <a:ea typeface="Bungee"/>
                <a:cs typeface="Bungee"/>
                <a:sym typeface="Bungee"/>
              </a:rPr>
              <a:t>Introduction</a:t>
            </a:r>
            <a:endParaRPr lang="en-US" sz="7875">
              <a:solidFill>
                <a:srgbClr val="C1FF72"/>
              </a:solidFill>
              <a:latin typeface="Bungee"/>
              <a:ea typeface="Bungee"/>
              <a:cs typeface="Bungee"/>
              <a:sym typeface="Bungee"/>
            </a:endParaRPr>
          </a:p>
        </p:txBody>
      </p:sp>
      <p:sp>
        <p:nvSpPr>
          <p:cNvPr id="11" name="TextBox 11"/>
          <p:cNvSpPr txBox="1"/>
          <p:nvPr/>
        </p:nvSpPr>
        <p:spPr>
          <a:xfrm>
            <a:off x="4060017" y="4619096"/>
            <a:ext cx="6683055" cy="2573077"/>
          </a:xfrm>
          <a:prstGeom prst="rect">
            <a:avLst/>
          </a:prstGeom>
        </p:spPr>
        <p:txBody>
          <a:bodyPr lIns="0" tIns="0" rIns="0" bIns="0" rtlCol="0" anchor="t">
            <a:spAutoFit/>
          </a:bodyPr>
          <a:lstStyle/>
          <a:p>
            <a:pPr algn="just">
              <a:lnSpc>
                <a:spcPts val="3360"/>
              </a:lnSpc>
            </a:pPr>
            <a:r>
              <a:rPr lang="en-US" sz="2400" spc="-96">
                <a:solidFill>
                  <a:schemeClr val="bg1"/>
                </a:solidFill>
                <a:latin typeface="Maven Pro" panose="00000500000000000000"/>
                <a:ea typeface="Maven Pro" panose="00000500000000000000"/>
                <a:cs typeface="Maven Pro" panose="00000500000000000000"/>
                <a:sym typeface="Maven Pro" panose="00000500000000000000"/>
              </a:rPr>
              <a:t>Support Vector Machine (SVM) là một thuật toán </a:t>
            </a:r>
            <a:r>
              <a:rPr lang="en-US" sz="2400" u="sng" spc="-96">
                <a:solidFill>
                  <a:schemeClr val="bg1"/>
                </a:solidFill>
                <a:latin typeface="Maven Pro" panose="00000500000000000000"/>
                <a:ea typeface="Maven Pro" panose="00000500000000000000"/>
                <a:cs typeface="Maven Pro" panose="00000500000000000000"/>
                <a:sym typeface="Maven Pro" panose="00000500000000000000"/>
                <a:hlinkClick r:id="rId9" tooltip="https://interdata.vn/blog/supervised-learning-la-gi/"/>
              </a:rPr>
              <a:t>học có giám sát</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 được ứng dụng để xử lý tín hiệu, y tế, </a:t>
            </a:r>
            <a:r>
              <a:rPr lang="en-US" sz="2400" u="sng" spc="-96">
                <a:solidFill>
                  <a:schemeClr val="bg1"/>
                </a:solidFill>
                <a:latin typeface="Maven Pro" panose="00000500000000000000"/>
                <a:ea typeface="Maven Pro" panose="00000500000000000000"/>
                <a:cs typeface="Maven Pro" panose="00000500000000000000"/>
                <a:sym typeface="Maven Pro" panose="00000500000000000000"/>
                <a:hlinkClick r:id="rId10" tooltip="https://interdata.vn/blog/natural-language-processing-la-gi/"/>
              </a:rPr>
              <a:t>xử lý ngôn ngữ tự nhiên</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 </a:t>
            </a:r>
            <a:r>
              <a:rPr lang="en-US" sz="2400" u="sng" spc="-96">
                <a:solidFill>
                  <a:schemeClr val="bg1"/>
                </a:solidFill>
                <a:latin typeface="Maven Pro" panose="00000500000000000000"/>
                <a:ea typeface="Maven Pro" panose="00000500000000000000"/>
                <a:cs typeface="Maven Pro" panose="00000500000000000000"/>
                <a:sym typeface="Maven Pro" panose="00000500000000000000"/>
                <a:hlinkClick r:id="rId11" tooltip="https://interdata.vn/blog/speech-recognition-la-gi/"/>
              </a:rPr>
              <a:t>nhận dạng giọng nói</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 và hình ảnh, được sử dụng rộng rãi trong các bài toán phân loại và hồi quy.</a:t>
            </a:r>
            <a:endParaRPr lang="en-US" sz="2400" spc="-96">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3360"/>
              </a:lnSpc>
            </a:pPr>
            <a:endParaRPr lang="en-US" sz="2400" spc="-96">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12" name="TextBox 12"/>
          <p:cNvSpPr txBox="1"/>
          <p:nvPr/>
        </p:nvSpPr>
        <p:spPr>
          <a:xfrm>
            <a:off x="4060017" y="7176135"/>
            <a:ext cx="6828205" cy="2137060"/>
          </a:xfrm>
          <a:prstGeom prst="rect">
            <a:avLst/>
          </a:prstGeom>
        </p:spPr>
        <p:txBody>
          <a:bodyPr lIns="0" tIns="0" rIns="0" bIns="0" rtlCol="0" anchor="t">
            <a:spAutoFit/>
          </a:bodyPr>
          <a:lstStyle/>
          <a:p>
            <a:pPr algn="just">
              <a:lnSpc>
                <a:spcPts val="3360"/>
              </a:lnSpc>
            </a:pPr>
            <a:r>
              <a:rPr lang="en-US" sz="2400" spc="-96">
                <a:solidFill>
                  <a:schemeClr val="bg1"/>
                </a:solidFill>
                <a:latin typeface="Maven Pro" panose="00000500000000000000"/>
                <a:ea typeface="Maven Pro" panose="00000500000000000000"/>
                <a:cs typeface="Maven Pro" panose="00000500000000000000"/>
                <a:sym typeface="Maven Pro" panose="00000500000000000000"/>
              </a:rPr>
              <a:t>Mục tiêu: tìm ra một siêu phẳng (hyperplane) sao cho có thể phân tách tối ưu các điểm dữ liệu thuộc hai lớp khác nhau. “Tối ưu” ở đây nghĩa là tìm siêu phẳng tạo ra khoảng cách lớn nhất (margin) giữa hai lớp dữ liệu.</a:t>
            </a:r>
            <a:endParaRPr lang="en-US" sz="2400" spc="-96">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13" name="TextBox 13"/>
          <p:cNvSpPr txBox="1"/>
          <p:nvPr/>
        </p:nvSpPr>
        <p:spPr>
          <a:xfrm>
            <a:off x="1028700" y="5048250"/>
            <a:ext cx="3417761" cy="453390"/>
          </a:xfrm>
          <a:prstGeom prst="rect">
            <a:avLst/>
          </a:prstGeom>
        </p:spPr>
        <p:txBody>
          <a:bodyPr lIns="0" tIns="0" rIns="0" bIns="0" rtlCol="0" anchor="t">
            <a:spAutoFit/>
          </a:bodyPr>
          <a:lstStyle/>
          <a:p>
            <a:pPr algn="l">
              <a:lnSpc>
                <a:spcPts val="3360"/>
              </a:lnSpc>
            </a:pPr>
            <a:r>
              <a:rPr lang="en-US" sz="2400" spc="-96">
                <a:solidFill>
                  <a:srgbClr val="D9D9D9"/>
                </a:solidFill>
                <a:latin typeface="Bungee"/>
                <a:ea typeface="Bungee"/>
                <a:cs typeface="Bungee"/>
                <a:sym typeface="Bungee"/>
              </a:rPr>
              <a:t>Khái niệm</a:t>
            </a:r>
            <a:endParaRPr lang="en-US" sz="2400" spc="-96">
              <a:solidFill>
                <a:srgbClr val="D9D9D9"/>
              </a:solidFill>
              <a:latin typeface="Bungee"/>
              <a:ea typeface="Bungee"/>
              <a:cs typeface="Bungee"/>
              <a:sym typeface="Bunge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grpSp>
        <p:nvGrpSpPr>
          <p:cNvPr id="2" name="Group 2"/>
          <p:cNvGrpSpPr/>
          <p:nvPr/>
        </p:nvGrpSpPr>
        <p:grpSpPr>
          <a:xfrm rot="578107">
            <a:off x="11931383" y="3546342"/>
            <a:ext cx="4948683" cy="4948683"/>
            <a:chOff x="0" y="0"/>
            <a:chExt cx="6350000" cy="6350000"/>
          </a:xfrm>
        </p:grpSpPr>
        <p:sp>
          <p:nvSpPr>
            <p:cNvPr id="3" name="Freeform 3"/>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1"/>
              <a:stretch>
                <a:fillRect l="-38871" r="-38871"/>
              </a:stretch>
            </a:blipFill>
          </p:spPr>
        </p:sp>
      </p:grpSp>
      <p:sp>
        <p:nvSpPr>
          <p:cNvPr id="4" name="Freeform 4"/>
          <p:cNvSpPr/>
          <p:nvPr/>
        </p:nvSpPr>
        <p:spPr>
          <a:xfrm>
            <a:off x="11472508" y="8907350"/>
            <a:ext cx="316219" cy="79055"/>
          </a:xfrm>
          <a:custGeom>
            <a:avLst/>
            <a:gdLst/>
            <a:ahLst/>
            <a:cxnLst/>
            <a:rect l="l" t="t" r="r" b="b"/>
            <a:pathLst>
              <a:path w="316219" h="79055">
                <a:moveTo>
                  <a:pt x="0" y="0"/>
                </a:moveTo>
                <a:lnTo>
                  <a:pt x="316219" y="0"/>
                </a:lnTo>
                <a:lnTo>
                  <a:pt x="316219" y="79054"/>
                </a:lnTo>
                <a:lnTo>
                  <a:pt x="0" y="790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891596" y="4189941"/>
            <a:ext cx="953559" cy="953559"/>
          </a:xfrm>
          <a:custGeom>
            <a:avLst/>
            <a:gdLst/>
            <a:ahLst/>
            <a:cxnLst/>
            <a:rect l="l" t="t" r="r" b="b"/>
            <a:pathLst>
              <a:path w="953559" h="953559">
                <a:moveTo>
                  <a:pt x="0" y="0"/>
                </a:moveTo>
                <a:lnTo>
                  <a:pt x="953558" y="0"/>
                </a:lnTo>
                <a:lnTo>
                  <a:pt x="953558" y="953559"/>
                </a:lnTo>
                <a:lnTo>
                  <a:pt x="0" y="9535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993431" y="8455933"/>
            <a:ext cx="1466119" cy="802367"/>
          </a:xfrm>
          <a:custGeom>
            <a:avLst/>
            <a:gdLst/>
            <a:ahLst/>
            <a:cxnLst/>
            <a:rect l="l" t="t" r="r" b="b"/>
            <a:pathLst>
              <a:path w="1466119" h="802367">
                <a:moveTo>
                  <a:pt x="0" y="0"/>
                </a:moveTo>
                <a:lnTo>
                  <a:pt x="1466119" y="0"/>
                </a:lnTo>
                <a:lnTo>
                  <a:pt x="1466119" y="802367"/>
                </a:lnTo>
                <a:lnTo>
                  <a:pt x="0" y="8023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a:off x="277484" y="227247"/>
            <a:ext cx="5480565" cy="917654"/>
            <a:chOff x="0" y="0"/>
            <a:chExt cx="7307420" cy="1223538"/>
          </a:xfrm>
        </p:grpSpPr>
        <p:sp>
          <p:nvSpPr>
            <p:cNvPr id="8" name="TextBox 8"/>
            <p:cNvSpPr txBox="1"/>
            <p:nvPr/>
          </p:nvSpPr>
          <p:spPr>
            <a:xfrm>
              <a:off x="1304335" y="231225"/>
              <a:ext cx="6003085" cy="732513"/>
            </a:xfrm>
            <a:prstGeom prst="rect">
              <a:avLst/>
            </a:prstGeom>
          </p:spPr>
          <p:txBody>
            <a:bodyPr lIns="0" tIns="0" rIns="0" bIns="0" rtlCol="0" anchor="t">
              <a:spAutoFit/>
            </a:bodyPr>
            <a:lstStyle/>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TRƯỜNG ĐẠI HỌC SƯ PHẠM KĨ THUẬT TPHCM</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KHOA CÔNG NGHỆ THÔNG TIN</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p:txBody>
        </p:sp>
        <p:sp>
          <p:nvSpPr>
            <p:cNvPr id="9" name="Freeform 9"/>
            <p:cNvSpPr/>
            <p:nvPr/>
          </p:nvSpPr>
          <p:spPr>
            <a:xfrm>
              <a:off x="0" y="0"/>
              <a:ext cx="1227743" cy="1223538"/>
            </a:xfrm>
            <a:custGeom>
              <a:avLst/>
              <a:gdLst/>
              <a:ahLst/>
              <a:cxnLst/>
              <a:rect l="l" t="t" r="r" b="b"/>
              <a:pathLst>
                <a:path w="1227743" h="1223538">
                  <a:moveTo>
                    <a:pt x="0" y="0"/>
                  </a:moveTo>
                  <a:lnTo>
                    <a:pt x="1227743" y="0"/>
                  </a:lnTo>
                  <a:lnTo>
                    <a:pt x="1227743" y="1223538"/>
                  </a:lnTo>
                  <a:lnTo>
                    <a:pt x="0" y="1223538"/>
                  </a:lnTo>
                  <a:lnTo>
                    <a:pt x="0" y="0"/>
                  </a:lnTo>
                  <a:close/>
                </a:path>
              </a:pathLst>
            </a:custGeom>
            <a:blipFill>
              <a:blip r:embed="rId8"/>
              <a:stretch>
                <a:fillRect/>
              </a:stretch>
            </a:blipFill>
          </p:spPr>
        </p:sp>
      </p:grpSp>
      <p:sp>
        <p:nvSpPr>
          <p:cNvPr id="10" name="TextBox 10"/>
          <p:cNvSpPr txBox="1"/>
          <p:nvPr/>
        </p:nvSpPr>
        <p:spPr>
          <a:xfrm>
            <a:off x="3673647" y="5095875"/>
            <a:ext cx="6683055" cy="2137060"/>
          </a:xfrm>
          <a:prstGeom prst="rect">
            <a:avLst/>
          </a:prstGeom>
        </p:spPr>
        <p:txBody>
          <a:bodyPr lIns="0" tIns="0" rIns="0" bIns="0" rtlCol="0" anchor="t">
            <a:spAutoFit/>
          </a:bodyPr>
          <a:lstStyle/>
          <a:p>
            <a:pPr algn="just">
              <a:lnSpc>
                <a:spcPts val="3360"/>
              </a:lnSpc>
            </a:pPr>
            <a:r>
              <a:rPr lang="en-US" sz="2400" spc="-96">
                <a:solidFill>
                  <a:schemeClr val="bg1"/>
                </a:solidFill>
                <a:latin typeface="Maven Pro" panose="00000500000000000000"/>
                <a:ea typeface="Maven Pro" panose="00000500000000000000"/>
                <a:cs typeface="Maven Pro" panose="00000500000000000000"/>
                <a:sym typeface="Maven Pro" panose="00000500000000000000"/>
              </a:rPr>
              <a:t>Support Vector Machine được chia thành </a:t>
            </a:r>
            <a:r>
              <a:rPr lang="en-US" sz="2400" u="none" spc="-96">
                <a:solidFill>
                  <a:schemeClr val="bg1"/>
                </a:solidFill>
                <a:latin typeface="Maven Pro" panose="00000500000000000000"/>
                <a:ea typeface="Maven Pro" panose="00000500000000000000"/>
                <a:cs typeface="Maven Pro" panose="00000500000000000000"/>
                <a:sym typeface="Maven Pro" panose="00000500000000000000"/>
              </a:rPr>
              <a:t>h</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a</a:t>
            </a:r>
            <a:r>
              <a:rPr lang="en-US" sz="2400" u="none" spc="-96">
                <a:solidFill>
                  <a:schemeClr val="bg1"/>
                </a:solidFill>
                <a:latin typeface="Maven Pro" panose="00000500000000000000"/>
                <a:ea typeface="Maven Pro" panose="00000500000000000000"/>
                <a:cs typeface="Maven Pro" panose="00000500000000000000"/>
                <a:sym typeface="Maven Pro" panose="00000500000000000000"/>
              </a:rPr>
              <a:t>i </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loại chính: </a:t>
            </a:r>
            <a:endParaRPr lang="en-US" sz="2400" spc="-96">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3360"/>
              </a:lnSpc>
            </a:pPr>
            <a:r>
              <a:rPr lang="en-US" sz="2400" spc="-96">
                <a:solidFill>
                  <a:schemeClr val="bg1"/>
                </a:solidFill>
                <a:latin typeface="Maven Pro" panose="00000500000000000000"/>
                <a:ea typeface="Maven Pro" panose="00000500000000000000"/>
                <a:cs typeface="Maven Pro" panose="00000500000000000000"/>
                <a:sym typeface="Maven Pro" panose="00000500000000000000"/>
              </a:rPr>
              <a:t>+ SVM tuyế</a:t>
            </a:r>
            <a:r>
              <a:rPr lang="en-US" sz="2400" u="none" spc="-96">
                <a:solidFill>
                  <a:schemeClr val="bg1"/>
                </a:solidFill>
                <a:latin typeface="Maven Pro" panose="00000500000000000000"/>
                <a:ea typeface="Maven Pro" panose="00000500000000000000"/>
                <a:cs typeface="Maven Pro" panose="00000500000000000000"/>
                <a:sym typeface="Maven Pro" panose="00000500000000000000"/>
              </a:rPr>
              <a:t>n t</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í</a:t>
            </a:r>
            <a:r>
              <a:rPr lang="en-US" sz="2400" u="none" spc="-96">
                <a:solidFill>
                  <a:schemeClr val="bg1"/>
                </a:solidFill>
                <a:latin typeface="Maven Pro" panose="00000500000000000000"/>
                <a:ea typeface="Maven Pro" panose="00000500000000000000"/>
                <a:cs typeface="Maven Pro" panose="00000500000000000000"/>
                <a:sym typeface="Maven Pro" panose="00000500000000000000"/>
              </a:rPr>
              <a:t>nh</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 (L</a:t>
            </a:r>
            <a:r>
              <a:rPr lang="en-US" sz="2400" u="none" spc="-96">
                <a:solidFill>
                  <a:schemeClr val="bg1"/>
                </a:solidFill>
                <a:latin typeface="Maven Pro" panose="00000500000000000000"/>
                <a:ea typeface="Maven Pro" panose="00000500000000000000"/>
                <a:cs typeface="Maven Pro" panose="00000500000000000000"/>
                <a:sym typeface="Maven Pro" panose="00000500000000000000"/>
              </a:rPr>
              <a:t>in</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ear</a:t>
            </a:r>
            <a:r>
              <a:rPr lang="en-US" sz="2400" u="none" spc="-96">
                <a:solidFill>
                  <a:schemeClr val="bg1"/>
                </a:solidFill>
                <a:latin typeface="Maven Pro" panose="00000500000000000000"/>
                <a:ea typeface="Maven Pro" panose="00000500000000000000"/>
                <a:cs typeface="Maven Pro" panose="00000500000000000000"/>
                <a:sym typeface="Maven Pro" panose="00000500000000000000"/>
              </a:rPr>
              <a:t> </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SVM) </a:t>
            </a:r>
            <a:endParaRPr lang="en-US" sz="2400" spc="-96">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3360"/>
              </a:lnSpc>
            </a:pPr>
            <a:r>
              <a:rPr lang="en-US" sz="2400" spc="-96">
                <a:solidFill>
                  <a:schemeClr val="bg1"/>
                </a:solidFill>
                <a:latin typeface="Maven Pro" panose="00000500000000000000"/>
                <a:ea typeface="Maven Pro" panose="00000500000000000000"/>
                <a:cs typeface="Maven Pro" panose="00000500000000000000"/>
                <a:sym typeface="Maven Pro" panose="00000500000000000000"/>
              </a:rPr>
              <a:t>+ SVM phi tuyến (Kernel SVM).</a:t>
            </a:r>
            <a:endParaRPr lang="en-US" sz="2400" spc="-96">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3360"/>
              </a:lnSpc>
            </a:pPr>
            <a:endParaRPr lang="en-US" sz="2400" spc="-96">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11" name="TextBox 11"/>
          <p:cNvSpPr txBox="1"/>
          <p:nvPr/>
        </p:nvSpPr>
        <p:spPr>
          <a:xfrm>
            <a:off x="1028700" y="5048250"/>
            <a:ext cx="3417761" cy="453390"/>
          </a:xfrm>
          <a:prstGeom prst="rect">
            <a:avLst/>
          </a:prstGeom>
        </p:spPr>
        <p:txBody>
          <a:bodyPr lIns="0" tIns="0" rIns="0" bIns="0" rtlCol="0" anchor="t">
            <a:spAutoFit/>
          </a:bodyPr>
          <a:lstStyle/>
          <a:p>
            <a:pPr algn="l">
              <a:lnSpc>
                <a:spcPts val="3360"/>
              </a:lnSpc>
            </a:pPr>
            <a:r>
              <a:rPr lang="en-US" sz="2400" spc="-96">
                <a:solidFill>
                  <a:srgbClr val="D9D9D9"/>
                </a:solidFill>
                <a:latin typeface="Bungee"/>
                <a:ea typeface="Bungee"/>
                <a:cs typeface="Bungee"/>
                <a:sym typeface="Bungee"/>
              </a:rPr>
              <a:t>Phân loại</a:t>
            </a:r>
            <a:endParaRPr lang="en-US" sz="2400" spc="-96">
              <a:solidFill>
                <a:srgbClr val="D9D9D9"/>
              </a:solidFill>
              <a:latin typeface="Bungee"/>
              <a:ea typeface="Bungee"/>
              <a:cs typeface="Bungee"/>
              <a:sym typeface="Bungee"/>
            </a:endParaRPr>
          </a:p>
        </p:txBody>
      </p:sp>
      <p:sp>
        <p:nvSpPr>
          <p:cNvPr id="12" name="TextBox 12"/>
          <p:cNvSpPr txBox="1"/>
          <p:nvPr/>
        </p:nvSpPr>
        <p:spPr>
          <a:xfrm>
            <a:off x="1028700" y="2768136"/>
            <a:ext cx="10443808" cy="1119159"/>
          </a:xfrm>
          <a:prstGeom prst="rect">
            <a:avLst/>
          </a:prstGeom>
        </p:spPr>
        <p:txBody>
          <a:bodyPr lIns="0" tIns="0" rIns="0" bIns="0" rtlCol="0" anchor="t">
            <a:spAutoFit/>
          </a:bodyPr>
          <a:lstStyle/>
          <a:p>
            <a:pPr algn="l">
              <a:lnSpc>
                <a:spcPts val="7085"/>
              </a:lnSpc>
            </a:pPr>
            <a:r>
              <a:rPr lang="en-US" sz="7875">
                <a:solidFill>
                  <a:srgbClr val="C1FF72"/>
                </a:solidFill>
                <a:latin typeface="Bungee"/>
                <a:ea typeface="Bungee"/>
                <a:cs typeface="Bungee"/>
                <a:sym typeface="Bungee"/>
              </a:rPr>
              <a:t>Introduction</a:t>
            </a:r>
            <a:endParaRPr lang="en-US" sz="7875">
              <a:solidFill>
                <a:srgbClr val="C1FF72"/>
              </a:solidFill>
              <a:latin typeface="Bungee"/>
              <a:ea typeface="Bungee"/>
              <a:cs typeface="Bungee"/>
              <a:sym typeface="Bunge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grpSp>
        <p:nvGrpSpPr>
          <p:cNvPr id="2" name="Group 2"/>
          <p:cNvGrpSpPr/>
          <p:nvPr/>
        </p:nvGrpSpPr>
        <p:grpSpPr>
          <a:xfrm rot="578107">
            <a:off x="11931383" y="3546342"/>
            <a:ext cx="4948683" cy="4948683"/>
            <a:chOff x="0" y="0"/>
            <a:chExt cx="6350000" cy="6350000"/>
          </a:xfrm>
        </p:grpSpPr>
        <p:sp>
          <p:nvSpPr>
            <p:cNvPr id="3" name="Freeform 3"/>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1"/>
              <a:stretch>
                <a:fillRect t="-2026" b="-2026"/>
              </a:stretch>
            </a:blipFill>
          </p:spPr>
        </p:sp>
      </p:grpSp>
      <p:sp>
        <p:nvSpPr>
          <p:cNvPr id="4" name="Freeform 4"/>
          <p:cNvSpPr/>
          <p:nvPr/>
        </p:nvSpPr>
        <p:spPr>
          <a:xfrm>
            <a:off x="11472508" y="8907350"/>
            <a:ext cx="316219" cy="79055"/>
          </a:xfrm>
          <a:custGeom>
            <a:avLst/>
            <a:gdLst/>
            <a:ahLst/>
            <a:cxnLst/>
            <a:rect l="l" t="t" r="r" b="b"/>
            <a:pathLst>
              <a:path w="316219" h="79055">
                <a:moveTo>
                  <a:pt x="0" y="0"/>
                </a:moveTo>
                <a:lnTo>
                  <a:pt x="316219" y="0"/>
                </a:lnTo>
                <a:lnTo>
                  <a:pt x="316219" y="79054"/>
                </a:lnTo>
                <a:lnTo>
                  <a:pt x="0" y="790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891596" y="4189941"/>
            <a:ext cx="953559" cy="953559"/>
          </a:xfrm>
          <a:custGeom>
            <a:avLst/>
            <a:gdLst/>
            <a:ahLst/>
            <a:cxnLst/>
            <a:rect l="l" t="t" r="r" b="b"/>
            <a:pathLst>
              <a:path w="953559" h="953559">
                <a:moveTo>
                  <a:pt x="0" y="0"/>
                </a:moveTo>
                <a:lnTo>
                  <a:pt x="953558" y="0"/>
                </a:lnTo>
                <a:lnTo>
                  <a:pt x="953558" y="953559"/>
                </a:lnTo>
                <a:lnTo>
                  <a:pt x="0" y="9535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060017" y="4619096"/>
            <a:ext cx="6683055" cy="2573077"/>
          </a:xfrm>
          <a:prstGeom prst="rect">
            <a:avLst/>
          </a:prstGeom>
        </p:spPr>
        <p:txBody>
          <a:bodyPr lIns="0" tIns="0" rIns="0" bIns="0" rtlCol="0" anchor="t">
            <a:spAutoFit/>
          </a:bodyPr>
          <a:lstStyle/>
          <a:p>
            <a:pPr algn="just">
              <a:lnSpc>
                <a:spcPts val="3360"/>
              </a:lnSpc>
            </a:pPr>
            <a:r>
              <a:rPr lang="en-US" sz="2400" spc="-96">
                <a:solidFill>
                  <a:schemeClr val="bg1"/>
                </a:solidFill>
                <a:latin typeface="Maven Pro" panose="00000500000000000000"/>
                <a:ea typeface="Maven Pro" panose="00000500000000000000"/>
                <a:cs typeface="Maven Pro" panose="00000500000000000000"/>
                <a:sym typeface="Maven Pro" panose="00000500000000000000"/>
              </a:rPr>
              <a:t>Linear SVM được sử dụng cho các bài toán mà dữ liệu có thể phân tách</a:t>
            </a:r>
            <a:r>
              <a:rPr lang="en-US" sz="2400" u="none" spc="-96">
                <a:solidFill>
                  <a:schemeClr val="bg1"/>
                </a:solidFill>
                <a:latin typeface="Maven Pro" panose="00000500000000000000"/>
                <a:ea typeface="Maven Pro" panose="00000500000000000000"/>
                <a:cs typeface="Maven Pro" panose="00000500000000000000"/>
                <a:sym typeface="Maven Pro" panose="00000500000000000000"/>
              </a:rPr>
              <a:t> </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rõ</a:t>
            </a:r>
            <a:r>
              <a:rPr lang="en-US" sz="2400" u="none" spc="-96">
                <a:solidFill>
                  <a:schemeClr val="bg1"/>
                </a:solidFill>
                <a:latin typeface="Maven Pro" panose="00000500000000000000"/>
                <a:ea typeface="Maven Pro" panose="00000500000000000000"/>
                <a:cs typeface="Maven Pro" panose="00000500000000000000"/>
                <a:sym typeface="Maven Pro" panose="00000500000000000000"/>
              </a:rPr>
              <a:t> </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rà</a:t>
            </a:r>
            <a:r>
              <a:rPr lang="en-US" sz="2400" u="none" spc="-96">
                <a:solidFill>
                  <a:schemeClr val="bg1"/>
                </a:solidFill>
                <a:latin typeface="Maven Pro" panose="00000500000000000000"/>
                <a:ea typeface="Maven Pro" panose="00000500000000000000"/>
                <a:cs typeface="Maven Pro" panose="00000500000000000000"/>
                <a:sym typeface="Maven Pro" panose="00000500000000000000"/>
              </a:rPr>
              <a:t>ng </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bằ</a:t>
            </a:r>
            <a:r>
              <a:rPr lang="en-US" sz="2400" u="none" spc="-96">
                <a:solidFill>
                  <a:schemeClr val="bg1"/>
                </a:solidFill>
                <a:latin typeface="Maven Pro" panose="00000500000000000000"/>
                <a:ea typeface="Maven Pro" panose="00000500000000000000"/>
                <a:cs typeface="Maven Pro" panose="00000500000000000000"/>
                <a:sym typeface="Maven Pro" panose="00000500000000000000"/>
              </a:rPr>
              <a:t>ng </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mộ</a:t>
            </a:r>
            <a:r>
              <a:rPr lang="en-US" sz="2400" u="none" spc="-96">
                <a:solidFill>
                  <a:schemeClr val="bg1"/>
                </a:solidFill>
                <a:latin typeface="Maven Pro" panose="00000500000000000000"/>
                <a:ea typeface="Maven Pro" panose="00000500000000000000"/>
                <a:cs typeface="Maven Pro" panose="00000500000000000000"/>
                <a:sym typeface="Maven Pro" panose="00000500000000000000"/>
              </a:rPr>
              <a:t>t </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đườ</a:t>
            </a:r>
            <a:r>
              <a:rPr lang="en-US" sz="2400" u="none" spc="-96">
                <a:solidFill>
                  <a:schemeClr val="bg1"/>
                </a:solidFill>
                <a:latin typeface="Maven Pro" panose="00000500000000000000"/>
                <a:ea typeface="Maven Pro" panose="00000500000000000000"/>
                <a:cs typeface="Maven Pro" panose="00000500000000000000"/>
                <a:sym typeface="Maven Pro" panose="00000500000000000000"/>
              </a:rPr>
              <a:t>n</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g t</a:t>
            </a:r>
            <a:r>
              <a:rPr lang="en-US" sz="2400" u="none" spc="-96">
                <a:solidFill>
                  <a:schemeClr val="bg1"/>
                </a:solidFill>
                <a:latin typeface="Maven Pro" panose="00000500000000000000"/>
                <a:ea typeface="Maven Pro" panose="00000500000000000000"/>
                <a:cs typeface="Maven Pro" panose="00000500000000000000"/>
                <a:sym typeface="Maven Pro" panose="00000500000000000000"/>
              </a:rPr>
              <a:t>h</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ẳ</a:t>
            </a:r>
            <a:r>
              <a:rPr lang="en-US" sz="2400" u="none" spc="-96">
                <a:solidFill>
                  <a:schemeClr val="bg1"/>
                </a:solidFill>
                <a:latin typeface="Maven Pro" panose="00000500000000000000"/>
                <a:ea typeface="Maven Pro" panose="00000500000000000000"/>
                <a:cs typeface="Maven Pro" panose="00000500000000000000"/>
                <a:sym typeface="Maven Pro" panose="00000500000000000000"/>
              </a:rPr>
              <a:t>n</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g. K</a:t>
            </a:r>
            <a:r>
              <a:rPr lang="en-US" sz="2400" u="none" spc="-96">
                <a:solidFill>
                  <a:schemeClr val="bg1"/>
                </a:solidFill>
                <a:latin typeface="Maven Pro" panose="00000500000000000000"/>
                <a:ea typeface="Maven Pro" panose="00000500000000000000"/>
                <a:cs typeface="Maven Pro" panose="00000500000000000000"/>
                <a:sym typeface="Maven Pro" panose="00000500000000000000"/>
              </a:rPr>
              <a:t>h</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i </a:t>
            </a:r>
            <a:r>
              <a:rPr lang="en-US" sz="2400" u="sng" spc="-96">
                <a:solidFill>
                  <a:schemeClr val="bg1"/>
                </a:solidFill>
                <a:latin typeface="Maven Pro" panose="00000500000000000000"/>
                <a:ea typeface="Maven Pro" panose="00000500000000000000"/>
                <a:cs typeface="Maven Pro" panose="00000500000000000000"/>
                <a:sym typeface="Maven Pro" panose="00000500000000000000"/>
                <a:hlinkClick r:id="rId6" tooltip="https://interdata.vn/blog/dataset-la-gi/"/>
              </a:rPr>
              <a:t>tập dữ liệu</a:t>
            </a:r>
            <a:r>
              <a:rPr lang="en-US" sz="2400" u="none" spc="-96">
                <a:solidFill>
                  <a:schemeClr val="bg1"/>
                </a:solidFill>
                <a:latin typeface="Maven Pro" panose="00000500000000000000"/>
                <a:ea typeface="Maven Pro" panose="00000500000000000000"/>
                <a:cs typeface="Maven Pro" panose="00000500000000000000"/>
                <a:sym typeface="Maven Pro" panose="00000500000000000000"/>
              </a:rPr>
              <a:t> </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c</a:t>
            </a:r>
            <a:r>
              <a:rPr lang="en-US" sz="2400" u="none" spc="-96">
                <a:solidFill>
                  <a:schemeClr val="bg1"/>
                </a:solidFill>
                <a:latin typeface="Maven Pro" panose="00000500000000000000"/>
                <a:ea typeface="Maven Pro" panose="00000500000000000000"/>
                <a:cs typeface="Maven Pro" panose="00000500000000000000"/>
                <a:sym typeface="Maven Pro" panose="00000500000000000000"/>
              </a:rPr>
              <a:t>ó</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 thể được chia thành các lớp bằng một đường thẳng duy nhất, ta gọi đó là dữ liệu phân tách tuyến tính.</a:t>
            </a:r>
            <a:endParaRPr lang="en-US" sz="2400" spc="-96">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3360"/>
              </a:lnSpc>
            </a:pPr>
            <a:endParaRPr lang="en-US" sz="2400" spc="-96">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7" name="TextBox 7"/>
          <p:cNvSpPr txBox="1"/>
          <p:nvPr/>
        </p:nvSpPr>
        <p:spPr>
          <a:xfrm>
            <a:off x="4060017" y="7176135"/>
            <a:ext cx="6828205" cy="1265026"/>
          </a:xfrm>
          <a:prstGeom prst="rect">
            <a:avLst/>
          </a:prstGeom>
        </p:spPr>
        <p:txBody>
          <a:bodyPr lIns="0" tIns="0" rIns="0" bIns="0" rtlCol="0" anchor="t">
            <a:spAutoFit/>
          </a:bodyPr>
          <a:lstStyle/>
          <a:p>
            <a:pPr algn="just">
              <a:lnSpc>
                <a:spcPts val="3360"/>
              </a:lnSpc>
            </a:pPr>
            <a:r>
              <a:rPr lang="en-US" sz="2400" spc="-96">
                <a:solidFill>
                  <a:schemeClr val="bg1"/>
                </a:solidFill>
                <a:latin typeface="Maven Pro" panose="00000500000000000000"/>
                <a:ea typeface="Maven Pro" panose="00000500000000000000"/>
                <a:cs typeface="Maven Pro" panose="00000500000000000000"/>
                <a:sym typeface="Maven Pro" panose="00000500000000000000"/>
              </a:rPr>
              <a:t>VD: Linear SVM thường được áp dụng trong các bài toán phân loại hoặc phân tích hồi quy đơn giản.</a:t>
            </a:r>
            <a:endParaRPr lang="en-US" sz="2400" spc="-96">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3360"/>
              </a:lnSpc>
            </a:pPr>
            <a:endParaRPr lang="en-US" sz="2400" spc="-96">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8" name="Freeform 8"/>
          <p:cNvSpPr/>
          <p:nvPr/>
        </p:nvSpPr>
        <p:spPr>
          <a:xfrm>
            <a:off x="993431" y="8455933"/>
            <a:ext cx="1466119" cy="802367"/>
          </a:xfrm>
          <a:custGeom>
            <a:avLst/>
            <a:gdLst/>
            <a:ahLst/>
            <a:cxnLst/>
            <a:rect l="l" t="t" r="r" b="b"/>
            <a:pathLst>
              <a:path w="1466119" h="802367">
                <a:moveTo>
                  <a:pt x="0" y="0"/>
                </a:moveTo>
                <a:lnTo>
                  <a:pt x="1466119" y="0"/>
                </a:lnTo>
                <a:lnTo>
                  <a:pt x="1466119" y="802367"/>
                </a:lnTo>
                <a:lnTo>
                  <a:pt x="0" y="8023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1028700" y="5048250"/>
            <a:ext cx="3417761" cy="453390"/>
          </a:xfrm>
          <a:prstGeom prst="rect">
            <a:avLst/>
          </a:prstGeom>
        </p:spPr>
        <p:txBody>
          <a:bodyPr lIns="0" tIns="0" rIns="0" bIns="0" rtlCol="0" anchor="t">
            <a:spAutoFit/>
          </a:bodyPr>
          <a:lstStyle/>
          <a:p>
            <a:pPr algn="l">
              <a:lnSpc>
                <a:spcPts val="3360"/>
              </a:lnSpc>
            </a:pPr>
            <a:r>
              <a:rPr lang="en-US" sz="2400" spc="-96">
                <a:solidFill>
                  <a:srgbClr val="D9D9D9"/>
                </a:solidFill>
                <a:latin typeface="Bungee"/>
                <a:ea typeface="Bungee"/>
                <a:cs typeface="Bungee"/>
                <a:sym typeface="Bungee"/>
              </a:rPr>
              <a:t>Phân loại</a:t>
            </a:r>
            <a:endParaRPr lang="en-US" sz="2400" spc="-96">
              <a:solidFill>
                <a:srgbClr val="D9D9D9"/>
              </a:solidFill>
              <a:latin typeface="Bungee"/>
              <a:ea typeface="Bungee"/>
              <a:cs typeface="Bungee"/>
              <a:sym typeface="Bungee"/>
            </a:endParaRPr>
          </a:p>
        </p:txBody>
      </p:sp>
      <p:grpSp>
        <p:nvGrpSpPr>
          <p:cNvPr id="10" name="Group 10"/>
          <p:cNvGrpSpPr/>
          <p:nvPr/>
        </p:nvGrpSpPr>
        <p:grpSpPr>
          <a:xfrm>
            <a:off x="277484" y="227247"/>
            <a:ext cx="5480565" cy="917654"/>
            <a:chOff x="0" y="0"/>
            <a:chExt cx="7307420" cy="1223538"/>
          </a:xfrm>
        </p:grpSpPr>
        <p:sp>
          <p:nvSpPr>
            <p:cNvPr id="11" name="TextBox 11"/>
            <p:cNvSpPr txBox="1"/>
            <p:nvPr/>
          </p:nvSpPr>
          <p:spPr>
            <a:xfrm>
              <a:off x="1304335" y="231225"/>
              <a:ext cx="6003085" cy="732513"/>
            </a:xfrm>
            <a:prstGeom prst="rect">
              <a:avLst/>
            </a:prstGeom>
          </p:spPr>
          <p:txBody>
            <a:bodyPr lIns="0" tIns="0" rIns="0" bIns="0" rtlCol="0" anchor="t">
              <a:spAutoFit/>
            </a:bodyPr>
            <a:lstStyle/>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TRƯỜNG ĐẠI HỌC SƯ PHẠM KĨ THUẬT TPHCM</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KHOA CÔNG NGHỆ THÔNG TIN</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p:txBody>
        </p:sp>
        <p:sp>
          <p:nvSpPr>
            <p:cNvPr id="12" name="Freeform 12"/>
            <p:cNvSpPr/>
            <p:nvPr/>
          </p:nvSpPr>
          <p:spPr>
            <a:xfrm>
              <a:off x="0" y="0"/>
              <a:ext cx="1227743" cy="1223538"/>
            </a:xfrm>
            <a:custGeom>
              <a:avLst/>
              <a:gdLst/>
              <a:ahLst/>
              <a:cxnLst/>
              <a:rect l="l" t="t" r="r" b="b"/>
              <a:pathLst>
                <a:path w="1227743" h="1223538">
                  <a:moveTo>
                    <a:pt x="0" y="0"/>
                  </a:moveTo>
                  <a:lnTo>
                    <a:pt x="1227743" y="0"/>
                  </a:lnTo>
                  <a:lnTo>
                    <a:pt x="1227743" y="1223538"/>
                  </a:lnTo>
                  <a:lnTo>
                    <a:pt x="0" y="1223538"/>
                  </a:lnTo>
                  <a:lnTo>
                    <a:pt x="0" y="0"/>
                  </a:lnTo>
                  <a:close/>
                </a:path>
              </a:pathLst>
            </a:custGeom>
            <a:blipFill>
              <a:blip r:embed="rId9"/>
              <a:stretch>
                <a:fillRect/>
              </a:stretch>
            </a:blipFill>
          </p:spPr>
        </p:sp>
      </p:grpSp>
      <p:sp>
        <p:nvSpPr>
          <p:cNvPr id="13" name="TextBox 13"/>
          <p:cNvSpPr txBox="1"/>
          <p:nvPr/>
        </p:nvSpPr>
        <p:spPr>
          <a:xfrm>
            <a:off x="1028700" y="2768136"/>
            <a:ext cx="10443808" cy="1119159"/>
          </a:xfrm>
          <a:prstGeom prst="rect">
            <a:avLst/>
          </a:prstGeom>
        </p:spPr>
        <p:txBody>
          <a:bodyPr lIns="0" tIns="0" rIns="0" bIns="0" rtlCol="0" anchor="t">
            <a:spAutoFit/>
          </a:bodyPr>
          <a:lstStyle/>
          <a:p>
            <a:pPr algn="l">
              <a:lnSpc>
                <a:spcPts val="7085"/>
              </a:lnSpc>
            </a:pPr>
            <a:r>
              <a:rPr lang="en-US" sz="7875">
                <a:solidFill>
                  <a:srgbClr val="C1FF72"/>
                </a:solidFill>
                <a:latin typeface="Bungee"/>
                <a:ea typeface="Bungee"/>
                <a:cs typeface="Bungee"/>
                <a:sym typeface="Bungee"/>
              </a:rPr>
              <a:t>Introduction</a:t>
            </a:r>
            <a:endParaRPr lang="en-US" sz="7875">
              <a:solidFill>
                <a:srgbClr val="C1FF72"/>
              </a:solidFill>
              <a:latin typeface="Bungee"/>
              <a:ea typeface="Bungee"/>
              <a:cs typeface="Bungee"/>
              <a:sym typeface="Bunge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grpSp>
        <p:nvGrpSpPr>
          <p:cNvPr id="2" name="Group 2"/>
          <p:cNvGrpSpPr/>
          <p:nvPr/>
        </p:nvGrpSpPr>
        <p:grpSpPr>
          <a:xfrm rot="578107">
            <a:off x="11931383" y="3546342"/>
            <a:ext cx="4948683" cy="4948683"/>
            <a:chOff x="0" y="0"/>
            <a:chExt cx="6350000" cy="6350000"/>
          </a:xfrm>
        </p:grpSpPr>
        <p:sp>
          <p:nvSpPr>
            <p:cNvPr id="3" name="Freeform 3"/>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1"/>
              <a:stretch>
                <a:fillRect t="-386" b="-386"/>
              </a:stretch>
            </a:blipFill>
          </p:spPr>
        </p:sp>
      </p:grpSp>
      <p:sp>
        <p:nvSpPr>
          <p:cNvPr id="4" name="Freeform 4"/>
          <p:cNvSpPr/>
          <p:nvPr/>
        </p:nvSpPr>
        <p:spPr>
          <a:xfrm>
            <a:off x="11472508" y="8907350"/>
            <a:ext cx="316219" cy="79055"/>
          </a:xfrm>
          <a:custGeom>
            <a:avLst/>
            <a:gdLst/>
            <a:ahLst/>
            <a:cxnLst/>
            <a:rect l="l" t="t" r="r" b="b"/>
            <a:pathLst>
              <a:path w="316219" h="79055">
                <a:moveTo>
                  <a:pt x="0" y="0"/>
                </a:moveTo>
                <a:lnTo>
                  <a:pt x="316219" y="0"/>
                </a:lnTo>
                <a:lnTo>
                  <a:pt x="316219" y="79054"/>
                </a:lnTo>
                <a:lnTo>
                  <a:pt x="0" y="790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891596" y="4189941"/>
            <a:ext cx="953559" cy="953559"/>
          </a:xfrm>
          <a:custGeom>
            <a:avLst/>
            <a:gdLst/>
            <a:ahLst/>
            <a:cxnLst/>
            <a:rect l="l" t="t" r="r" b="b"/>
            <a:pathLst>
              <a:path w="953559" h="953559">
                <a:moveTo>
                  <a:pt x="0" y="0"/>
                </a:moveTo>
                <a:lnTo>
                  <a:pt x="953558" y="0"/>
                </a:lnTo>
                <a:lnTo>
                  <a:pt x="953558" y="953559"/>
                </a:lnTo>
                <a:lnTo>
                  <a:pt x="0" y="9535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993431" y="8455933"/>
            <a:ext cx="1466119" cy="802367"/>
          </a:xfrm>
          <a:custGeom>
            <a:avLst/>
            <a:gdLst/>
            <a:ahLst/>
            <a:cxnLst/>
            <a:rect l="l" t="t" r="r" b="b"/>
            <a:pathLst>
              <a:path w="1466119" h="802367">
                <a:moveTo>
                  <a:pt x="0" y="0"/>
                </a:moveTo>
                <a:lnTo>
                  <a:pt x="1466119" y="0"/>
                </a:lnTo>
                <a:lnTo>
                  <a:pt x="1466119" y="802367"/>
                </a:lnTo>
                <a:lnTo>
                  <a:pt x="0" y="8023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a:off x="277484" y="227247"/>
            <a:ext cx="5480565" cy="917654"/>
            <a:chOff x="0" y="0"/>
            <a:chExt cx="7307420" cy="1223538"/>
          </a:xfrm>
        </p:grpSpPr>
        <p:sp>
          <p:nvSpPr>
            <p:cNvPr id="8" name="TextBox 8"/>
            <p:cNvSpPr txBox="1"/>
            <p:nvPr/>
          </p:nvSpPr>
          <p:spPr>
            <a:xfrm>
              <a:off x="1304335" y="231225"/>
              <a:ext cx="6003085" cy="732513"/>
            </a:xfrm>
            <a:prstGeom prst="rect">
              <a:avLst/>
            </a:prstGeom>
          </p:spPr>
          <p:txBody>
            <a:bodyPr lIns="0" tIns="0" rIns="0" bIns="0" rtlCol="0" anchor="t">
              <a:spAutoFit/>
            </a:bodyPr>
            <a:lstStyle/>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TRƯỜNG ĐẠI HỌC SƯ PHẠM KĨ THUẬT TPHCM</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KHOA CÔNG NGHỆ THÔNG TIN</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p:txBody>
        </p:sp>
        <p:sp>
          <p:nvSpPr>
            <p:cNvPr id="9" name="Freeform 9"/>
            <p:cNvSpPr/>
            <p:nvPr/>
          </p:nvSpPr>
          <p:spPr>
            <a:xfrm>
              <a:off x="0" y="0"/>
              <a:ext cx="1227743" cy="1223538"/>
            </a:xfrm>
            <a:custGeom>
              <a:avLst/>
              <a:gdLst/>
              <a:ahLst/>
              <a:cxnLst/>
              <a:rect l="l" t="t" r="r" b="b"/>
              <a:pathLst>
                <a:path w="1227743" h="1223538">
                  <a:moveTo>
                    <a:pt x="0" y="0"/>
                  </a:moveTo>
                  <a:lnTo>
                    <a:pt x="1227743" y="0"/>
                  </a:lnTo>
                  <a:lnTo>
                    <a:pt x="1227743" y="1223538"/>
                  </a:lnTo>
                  <a:lnTo>
                    <a:pt x="0" y="1223538"/>
                  </a:lnTo>
                  <a:lnTo>
                    <a:pt x="0" y="0"/>
                  </a:lnTo>
                  <a:close/>
                </a:path>
              </a:pathLst>
            </a:custGeom>
            <a:blipFill>
              <a:blip r:embed="rId8"/>
              <a:stretch>
                <a:fillRect/>
              </a:stretch>
            </a:blipFill>
          </p:spPr>
        </p:sp>
      </p:grpSp>
      <p:sp>
        <p:nvSpPr>
          <p:cNvPr id="10" name="TextBox 10"/>
          <p:cNvSpPr txBox="1"/>
          <p:nvPr/>
        </p:nvSpPr>
        <p:spPr>
          <a:xfrm>
            <a:off x="4060017" y="4619096"/>
            <a:ext cx="6683055" cy="2573077"/>
          </a:xfrm>
          <a:prstGeom prst="rect">
            <a:avLst/>
          </a:prstGeom>
        </p:spPr>
        <p:txBody>
          <a:bodyPr lIns="0" tIns="0" rIns="0" bIns="0" rtlCol="0" anchor="t">
            <a:spAutoFit/>
          </a:bodyPr>
          <a:lstStyle/>
          <a:p>
            <a:pPr algn="just">
              <a:lnSpc>
                <a:spcPts val="3360"/>
              </a:lnSpc>
            </a:pPr>
            <a:r>
              <a:rPr lang="en-US" sz="2400" spc="-96">
                <a:solidFill>
                  <a:schemeClr val="bg1"/>
                </a:solidFill>
                <a:latin typeface="Maven Pro" panose="00000500000000000000"/>
                <a:ea typeface="Maven Pro" panose="00000500000000000000"/>
                <a:cs typeface="Maven Pro" panose="00000500000000000000"/>
                <a:sym typeface="Maven Pro" panose="00000500000000000000"/>
              </a:rPr>
              <a:t>Kernel SVM: Với các tập dữ liệu không thể phân tách</a:t>
            </a:r>
            <a:r>
              <a:rPr lang="en-US" sz="2400" u="none" spc="-96">
                <a:solidFill>
                  <a:schemeClr val="bg1"/>
                </a:solidFill>
                <a:latin typeface="Maven Pro" panose="00000500000000000000"/>
                <a:ea typeface="Maven Pro" panose="00000500000000000000"/>
                <a:cs typeface="Maven Pro" panose="00000500000000000000"/>
                <a:sym typeface="Maven Pro" panose="00000500000000000000"/>
              </a:rPr>
              <a:t> </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bằ</a:t>
            </a:r>
            <a:r>
              <a:rPr lang="en-US" sz="2400" u="none" spc="-96">
                <a:solidFill>
                  <a:schemeClr val="bg1"/>
                </a:solidFill>
                <a:latin typeface="Maven Pro" panose="00000500000000000000"/>
                <a:ea typeface="Maven Pro" panose="00000500000000000000"/>
                <a:cs typeface="Maven Pro" panose="00000500000000000000"/>
                <a:sym typeface="Maven Pro" panose="00000500000000000000"/>
              </a:rPr>
              <a:t>ng </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mộ</a:t>
            </a:r>
            <a:r>
              <a:rPr lang="en-US" sz="2400" u="none" spc="-96">
                <a:solidFill>
                  <a:schemeClr val="bg1"/>
                </a:solidFill>
                <a:latin typeface="Maven Pro" panose="00000500000000000000"/>
                <a:ea typeface="Maven Pro" panose="00000500000000000000"/>
                <a:cs typeface="Maven Pro" panose="00000500000000000000"/>
                <a:sym typeface="Maven Pro" panose="00000500000000000000"/>
              </a:rPr>
              <a:t>t </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đườ</a:t>
            </a:r>
            <a:r>
              <a:rPr lang="en-US" sz="2400" u="none" spc="-96">
                <a:solidFill>
                  <a:schemeClr val="bg1"/>
                </a:solidFill>
                <a:latin typeface="Maven Pro" panose="00000500000000000000"/>
                <a:ea typeface="Maven Pro" panose="00000500000000000000"/>
                <a:cs typeface="Maven Pro" panose="00000500000000000000"/>
                <a:sym typeface="Maven Pro" panose="00000500000000000000"/>
              </a:rPr>
              <a:t>n</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g t</a:t>
            </a:r>
            <a:r>
              <a:rPr lang="en-US" sz="2400" u="none" spc="-96">
                <a:solidFill>
                  <a:schemeClr val="bg1"/>
                </a:solidFill>
                <a:latin typeface="Maven Pro" panose="00000500000000000000"/>
                <a:ea typeface="Maven Pro" panose="00000500000000000000"/>
                <a:cs typeface="Maven Pro" panose="00000500000000000000"/>
                <a:sym typeface="Maven Pro" panose="00000500000000000000"/>
              </a:rPr>
              <a:t>h</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ẳ</a:t>
            </a:r>
            <a:r>
              <a:rPr lang="en-US" sz="2400" u="none" spc="-96">
                <a:solidFill>
                  <a:schemeClr val="bg1"/>
                </a:solidFill>
                <a:latin typeface="Maven Pro" panose="00000500000000000000"/>
                <a:ea typeface="Maven Pro" panose="00000500000000000000"/>
                <a:cs typeface="Maven Pro" panose="00000500000000000000"/>
                <a:sym typeface="Maven Pro" panose="00000500000000000000"/>
              </a:rPr>
              <a:t>n</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g, SVM sử dụng </a:t>
            </a:r>
            <a:r>
              <a:rPr lang="en-US" sz="2400" u="none" spc="-96">
                <a:solidFill>
                  <a:schemeClr val="bg1"/>
                </a:solidFill>
                <a:latin typeface="Maven Pro" panose="00000500000000000000"/>
                <a:ea typeface="Maven Pro" panose="00000500000000000000"/>
                <a:cs typeface="Maven Pro" panose="00000500000000000000"/>
                <a:sym typeface="Maven Pro" panose="00000500000000000000"/>
              </a:rPr>
              <a:t>hàm</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 kernel để </a:t>
            </a:r>
            <a:r>
              <a:rPr lang="en-US" sz="2400" u="sng" spc="-96">
                <a:solidFill>
                  <a:schemeClr val="bg1"/>
                </a:solidFill>
                <a:latin typeface="Maven Pro" panose="00000500000000000000"/>
                <a:ea typeface="Maven Pro" panose="00000500000000000000"/>
                <a:cs typeface="Maven Pro" panose="00000500000000000000"/>
                <a:sym typeface="Maven Pro" panose="00000500000000000000"/>
                <a:hlinkClick r:id="rId9" tooltip="https://interdata.vn/blog/data-migration-la-gi/"/>
              </a:rPr>
              <a:t>chuyển dữ liệu</a:t>
            </a:r>
            <a:r>
              <a:rPr lang="en-US" sz="2400" u="none" spc="-96">
                <a:solidFill>
                  <a:schemeClr val="bg1"/>
                </a:solidFill>
                <a:latin typeface="Maven Pro" panose="00000500000000000000"/>
                <a:ea typeface="Maven Pro" panose="00000500000000000000"/>
                <a:cs typeface="Maven Pro" panose="00000500000000000000"/>
                <a:sym typeface="Maven Pro" panose="00000500000000000000"/>
              </a:rPr>
              <a:t> sang không gian </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c</a:t>
            </a:r>
            <a:r>
              <a:rPr lang="en-US" sz="2400" u="none" spc="-96">
                <a:solidFill>
                  <a:schemeClr val="bg1"/>
                </a:solidFill>
                <a:latin typeface="Maven Pro" panose="00000500000000000000"/>
                <a:ea typeface="Maven Pro" panose="00000500000000000000"/>
                <a:cs typeface="Maven Pro" panose="00000500000000000000"/>
                <a:sym typeface="Maven Pro" panose="00000500000000000000"/>
              </a:rPr>
              <a:t>ó</a:t>
            </a:r>
            <a:r>
              <a:rPr lang="en-US" sz="2400" spc="-96">
                <a:solidFill>
                  <a:schemeClr val="bg1"/>
                </a:solidFill>
                <a:latin typeface="Maven Pro" panose="00000500000000000000"/>
                <a:ea typeface="Maven Pro" panose="00000500000000000000"/>
                <a:cs typeface="Maven Pro" panose="00000500000000000000"/>
                <a:sym typeface="Maven Pro" panose="00000500000000000000"/>
              </a:rPr>
              <a:t> nhiều chiều hơn (từ 2D sang không gian cao hơn), giúp dễ dàng tạo ra siêu phẳng phân tách giữa các lớp. Phương pháp này được gọi là Kernel SVM hoặc non-linear SVM.</a:t>
            </a:r>
            <a:endParaRPr lang="en-US" sz="2400" spc="-96">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11" name="TextBox 11"/>
          <p:cNvSpPr txBox="1"/>
          <p:nvPr/>
        </p:nvSpPr>
        <p:spPr>
          <a:xfrm>
            <a:off x="4060017" y="7595235"/>
            <a:ext cx="6828205" cy="1701043"/>
          </a:xfrm>
          <a:prstGeom prst="rect">
            <a:avLst/>
          </a:prstGeom>
        </p:spPr>
        <p:txBody>
          <a:bodyPr lIns="0" tIns="0" rIns="0" bIns="0" rtlCol="0" anchor="t">
            <a:spAutoFit/>
          </a:bodyPr>
          <a:lstStyle/>
          <a:p>
            <a:pPr algn="just">
              <a:lnSpc>
                <a:spcPts val="3360"/>
              </a:lnSpc>
            </a:pPr>
            <a:r>
              <a:rPr lang="en-US" sz="2400" spc="-96">
                <a:solidFill>
                  <a:schemeClr val="bg1"/>
                </a:solidFill>
                <a:latin typeface="Maven Pro" panose="00000500000000000000"/>
                <a:ea typeface="Maven Pro" panose="00000500000000000000"/>
                <a:cs typeface="Maven Pro" panose="00000500000000000000"/>
                <a:sym typeface="Maven Pro" panose="00000500000000000000"/>
              </a:rPr>
              <a:t>VD: Kernel SVM thường được dùng cho các bài toán tối ưu hóa có nhiều biến và yêu cầu phân loại phức tạp.</a:t>
            </a:r>
            <a:endParaRPr lang="en-US" sz="2400" spc="-96">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3360"/>
              </a:lnSpc>
            </a:pPr>
            <a:endParaRPr lang="en-US" sz="2400" spc="-96">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12" name="TextBox 12"/>
          <p:cNvSpPr txBox="1"/>
          <p:nvPr/>
        </p:nvSpPr>
        <p:spPr>
          <a:xfrm>
            <a:off x="1028700" y="5048250"/>
            <a:ext cx="3417761" cy="453390"/>
          </a:xfrm>
          <a:prstGeom prst="rect">
            <a:avLst/>
          </a:prstGeom>
        </p:spPr>
        <p:txBody>
          <a:bodyPr lIns="0" tIns="0" rIns="0" bIns="0" rtlCol="0" anchor="t">
            <a:spAutoFit/>
          </a:bodyPr>
          <a:lstStyle/>
          <a:p>
            <a:pPr algn="l">
              <a:lnSpc>
                <a:spcPts val="3360"/>
              </a:lnSpc>
            </a:pPr>
            <a:r>
              <a:rPr lang="en-US" sz="2400" spc="-96">
                <a:solidFill>
                  <a:srgbClr val="D9D9D9"/>
                </a:solidFill>
                <a:latin typeface="Bungee"/>
                <a:ea typeface="Bungee"/>
                <a:cs typeface="Bungee"/>
                <a:sym typeface="Bungee"/>
              </a:rPr>
              <a:t>Phân loại</a:t>
            </a:r>
            <a:endParaRPr lang="en-US" sz="2400" spc="-96">
              <a:solidFill>
                <a:srgbClr val="D9D9D9"/>
              </a:solidFill>
              <a:latin typeface="Bungee"/>
              <a:ea typeface="Bungee"/>
              <a:cs typeface="Bungee"/>
              <a:sym typeface="Bungee"/>
            </a:endParaRPr>
          </a:p>
        </p:txBody>
      </p:sp>
      <p:sp>
        <p:nvSpPr>
          <p:cNvPr id="13" name="TextBox 13"/>
          <p:cNvSpPr txBox="1"/>
          <p:nvPr/>
        </p:nvSpPr>
        <p:spPr>
          <a:xfrm>
            <a:off x="1028700" y="2768136"/>
            <a:ext cx="10443808" cy="1119159"/>
          </a:xfrm>
          <a:prstGeom prst="rect">
            <a:avLst/>
          </a:prstGeom>
        </p:spPr>
        <p:txBody>
          <a:bodyPr lIns="0" tIns="0" rIns="0" bIns="0" rtlCol="0" anchor="t">
            <a:spAutoFit/>
          </a:bodyPr>
          <a:lstStyle/>
          <a:p>
            <a:pPr algn="l">
              <a:lnSpc>
                <a:spcPts val="7085"/>
              </a:lnSpc>
            </a:pPr>
            <a:r>
              <a:rPr lang="en-US" sz="7875">
                <a:solidFill>
                  <a:srgbClr val="C1FF72"/>
                </a:solidFill>
                <a:latin typeface="Bungee"/>
                <a:ea typeface="Bungee"/>
                <a:cs typeface="Bungee"/>
                <a:sym typeface="Bungee"/>
              </a:rPr>
              <a:t>Introduction</a:t>
            </a:r>
            <a:endParaRPr lang="en-US" sz="7875">
              <a:solidFill>
                <a:srgbClr val="C1FF72"/>
              </a:solidFill>
              <a:latin typeface="Bungee"/>
              <a:ea typeface="Bungee"/>
              <a:cs typeface="Bungee"/>
              <a:sym typeface="Bunge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16782521" y="9139105"/>
            <a:ext cx="476779" cy="119195"/>
          </a:xfrm>
          <a:custGeom>
            <a:avLst/>
            <a:gdLst/>
            <a:ahLst/>
            <a:cxnLst/>
            <a:rect l="l" t="t" r="r" b="b"/>
            <a:pathLst>
              <a:path w="476779" h="119195">
                <a:moveTo>
                  <a:pt x="0" y="0"/>
                </a:moveTo>
                <a:lnTo>
                  <a:pt x="476779" y="0"/>
                </a:lnTo>
                <a:lnTo>
                  <a:pt x="476779" y="119195"/>
                </a:lnTo>
                <a:lnTo>
                  <a:pt x="0" y="11919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584095">
            <a:off x="867117" y="6259762"/>
            <a:ext cx="4086467" cy="4086467"/>
            <a:chOff x="0" y="0"/>
            <a:chExt cx="6350000" cy="6350000"/>
          </a:xfrm>
        </p:grpSpPr>
        <p:sp>
          <p:nvSpPr>
            <p:cNvPr id="4" name="Freeform 4"/>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3"/>
              <a:stretch>
                <a:fillRect l="-14082" r="-15481"/>
              </a:stretch>
            </a:blipFill>
          </p:spPr>
        </p:sp>
      </p:grpSp>
      <p:sp>
        <p:nvSpPr>
          <p:cNvPr id="5" name="TextBox 5"/>
          <p:cNvSpPr txBox="1"/>
          <p:nvPr/>
        </p:nvSpPr>
        <p:spPr>
          <a:xfrm>
            <a:off x="1028700" y="1447959"/>
            <a:ext cx="6178751" cy="5877995"/>
          </a:xfrm>
          <a:prstGeom prst="rect">
            <a:avLst/>
          </a:prstGeom>
        </p:spPr>
        <p:txBody>
          <a:bodyPr lIns="0" tIns="0" rIns="0" bIns="0" rtlCol="0" anchor="t">
            <a:spAutoFit/>
          </a:bodyPr>
          <a:lstStyle/>
          <a:p>
            <a:pPr algn="l">
              <a:lnSpc>
                <a:spcPts val="7515"/>
              </a:lnSpc>
            </a:pPr>
            <a:r>
              <a:rPr lang="en-US" sz="6835">
                <a:solidFill>
                  <a:srgbClr val="C1FF72"/>
                </a:solidFill>
                <a:latin typeface="Bungee"/>
                <a:ea typeface="Bungee"/>
                <a:cs typeface="Bungee"/>
                <a:sym typeface="Bungee"/>
              </a:rPr>
              <a:t>Quy trình xây dựng mô hình SVM classifier</a:t>
            </a:r>
            <a:endParaRPr lang="en-US" sz="6835">
              <a:solidFill>
                <a:srgbClr val="C1FF72"/>
              </a:solidFill>
              <a:latin typeface="Bungee"/>
              <a:ea typeface="Bungee"/>
              <a:cs typeface="Bungee"/>
              <a:sym typeface="Bungee"/>
            </a:endParaRPr>
          </a:p>
          <a:p>
            <a:pPr algn="l">
              <a:lnSpc>
                <a:spcPts val="7515"/>
              </a:lnSpc>
            </a:pPr>
            <a:endParaRPr lang="en-US" sz="6835">
              <a:solidFill>
                <a:srgbClr val="C1FF72"/>
              </a:solidFill>
              <a:latin typeface="Bungee"/>
              <a:ea typeface="Bungee"/>
              <a:cs typeface="Bungee"/>
              <a:sym typeface="Bungee"/>
            </a:endParaRPr>
          </a:p>
        </p:txBody>
      </p:sp>
      <p:sp>
        <p:nvSpPr>
          <p:cNvPr id="6" name="TextBox 6"/>
          <p:cNvSpPr txBox="1"/>
          <p:nvPr/>
        </p:nvSpPr>
        <p:spPr>
          <a:xfrm>
            <a:off x="9760239" y="4302008"/>
            <a:ext cx="7088543" cy="2725420"/>
          </a:xfrm>
          <a:prstGeom prst="rect">
            <a:avLst/>
          </a:prstGeom>
        </p:spPr>
        <p:txBody>
          <a:bodyPr lIns="0" tIns="0" rIns="0" bIns="0" rtlCol="0" anchor="t">
            <a:spAutoFit/>
          </a:bodyPr>
          <a:lstStyle/>
          <a:p>
            <a:pPr algn="just">
              <a:lnSpc>
                <a:spcPts val="3080"/>
              </a:lnSpc>
            </a:pPr>
            <a:r>
              <a:rPr lang="en-US" sz="2200" spc="-87">
                <a:solidFill>
                  <a:schemeClr val="bg1"/>
                </a:solidFill>
                <a:latin typeface="Maven Pro" panose="00000500000000000000"/>
                <a:ea typeface="Maven Pro" panose="00000500000000000000"/>
                <a:cs typeface="Maven Pro" panose="00000500000000000000"/>
                <a:sym typeface="Maven Pro" panose="00000500000000000000"/>
              </a:rPr>
              <a:t>Bước 2: Tạo và đánh giá mô hình</a:t>
            </a:r>
            <a:endParaRPr lang="en-US" sz="2200" spc="-87">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3080"/>
              </a:lnSpc>
            </a:pPr>
            <a:r>
              <a:rPr lang="en-US" sz="2200" spc="-87">
                <a:solidFill>
                  <a:schemeClr val="bg1"/>
                </a:solidFill>
                <a:latin typeface="Maven Pro" panose="00000500000000000000"/>
                <a:ea typeface="Maven Pro" panose="00000500000000000000"/>
                <a:cs typeface="Maven Pro" panose="00000500000000000000"/>
                <a:sym typeface="Maven Pro" panose="00000500000000000000"/>
              </a:rPr>
              <a:t>Sử dụng thư viện như </a:t>
            </a:r>
            <a:r>
              <a:rPr lang="en-US" sz="2200" u="sng" spc="-87">
                <a:solidFill>
                  <a:schemeClr val="bg1"/>
                </a:solidFill>
                <a:latin typeface="Maven Pro" panose="00000500000000000000"/>
                <a:ea typeface="Maven Pro" panose="00000500000000000000"/>
                <a:cs typeface="Maven Pro" panose="00000500000000000000"/>
                <a:sym typeface="Maven Pro" panose="00000500000000000000"/>
                <a:hlinkClick r:id="rId4" tooltip="https://interdata.vn/blog/scikit-learn-la-gi/"/>
              </a:rPr>
              <a:t>scikit-learn</a:t>
            </a:r>
            <a:r>
              <a:rPr lang="en-US" sz="2200" spc="-87">
                <a:solidFill>
                  <a:schemeClr val="bg1"/>
                </a:solidFill>
                <a:latin typeface="Maven Pro" panose="00000500000000000000"/>
                <a:ea typeface="Maven Pro" panose="00000500000000000000"/>
                <a:cs typeface="Maven Pro" panose="00000500000000000000"/>
                <a:sym typeface="Maven Pro" panose="00000500000000000000"/>
              </a:rPr>
              <a:t> để nhập mô-đun SVM. Sau đó, huấn luyện mô hình với tập huấn luyện và thực hiện dự đoán. Để đánh giá hiệu quả, so sánh kết quả dự đoán với dữ liệu kiểm tra. Ngoài độ chính xác, cũng nên xem xét các chỉ số khác như f1-score, precision, hoặc recall.</a:t>
            </a:r>
            <a:endParaRPr lang="en-US" sz="2200" spc="-87">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3080"/>
              </a:lnSpc>
            </a:pPr>
            <a:endParaRPr lang="en-US" sz="2200" spc="-87">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7" name="Freeform 7"/>
          <p:cNvSpPr/>
          <p:nvPr/>
        </p:nvSpPr>
        <p:spPr>
          <a:xfrm>
            <a:off x="15793181" y="4969046"/>
            <a:ext cx="1466119" cy="802367"/>
          </a:xfrm>
          <a:custGeom>
            <a:avLst/>
            <a:gdLst/>
            <a:ahLst/>
            <a:cxnLst/>
            <a:rect l="l" t="t" r="r" b="b"/>
            <a:pathLst>
              <a:path w="1466119" h="802367">
                <a:moveTo>
                  <a:pt x="0" y="0"/>
                </a:moveTo>
                <a:lnTo>
                  <a:pt x="1466119" y="0"/>
                </a:lnTo>
                <a:lnTo>
                  <a:pt x="1466119" y="802367"/>
                </a:lnTo>
                <a:lnTo>
                  <a:pt x="0" y="802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rot="578107">
            <a:off x="7072900" y="4308576"/>
            <a:ext cx="2123309" cy="2123309"/>
            <a:chOff x="0" y="0"/>
            <a:chExt cx="6350000" cy="6350000"/>
          </a:xfrm>
        </p:grpSpPr>
        <p:sp>
          <p:nvSpPr>
            <p:cNvPr id="9" name="Freeform 9"/>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7"/>
              <a:stretch>
                <a:fillRect l="-25172" r="-25172"/>
              </a:stretch>
            </a:blipFill>
          </p:spPr>
        </p:sp>
      </p:grpSp>
      <p:sp>
        <p:nvSpPr>
          <p:cNvPr id="10" name="Freeform 10"/>
          <p:cNvSpPr/>
          <p:nvPr/>
        </p:nvSpPr>
        <p:spPr>
          <a:xfrm>
            <a:off x="4792001" y="8302995"/>
            <a:ext cx="955305" cy="955305"/>
          </a:xfrm>
          <a:custGeom>
            <a:avLst/>
            <a:gdLst/>
            <a:ahLst/>
            <a:cxnLst/>
            <a:rect l="l" t="t" r="r" b="b"/>
            <a:pathLst>
              <a:path w="955305" h="955305">
                <a:moveTo>
                  <a:pt x="0" y="0"/>
                </a:moveTo>
                <a:lnTo>
                  <a:pt x="955305" y="0"/>
                </a:lnTo>
                <a:lnTo>
                  <a:pt x="955305" y="955305"/>
                </a:lnTo>
                <a:lnTo>
                  <a:pt x="0" y="9553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7618828" y="8455933"/>
            <a:ext cx="1466119" cy="802367"/>
          </a:xfrm>
          <a:custGeom>
            <a:avLst/>
            <a:gdLst/>
            <a:ahLst/>
            <a:cxnLst/>
            <a:rect l="l" t="t" r="r" b="b"/>
            <a:pathLst>
              <a:path w="1466119" h="802367">
                <a:moveTo>
                  <a:pt x="0" y="0"/>
                </a:moveTo>
                <a:lnTo>
                  <a:pt x="1466119" y="0"/>
                </a:lnTo>
                <a:lnTo>
                  <a:pt x="1466119" y="802367"/>
                </a:lnTo>
                <a:lnTo>
                  <a:pt x="0" y="802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2" name="Group 12"/>
          <p:cNvGrpSpPr/>
          <p:nvPr/>
        </p:nvGrpSpPr>
        <p:grpSpPr>
          <a:xfrm>
            <a:off x="277484" y="227247"/>
            <a:ext cx="5480565" cy="917654"/>
            <a:chOff x="0" y="0"/>
            <a:chExt cx="7307420" cy="1223538"/>
          </a:xfrm>
        </p:grpSpPr>
        <p:sp>
          <p:nvSpPr>
            <p:cNvPr id="13" name="TextBox 13"/>
            <p:cNvSpPr txBox="1"/>
            <p:nvPr/>
          </p:nvSpPr>
          <p:spPr>
            <a:xfrm>
              <a:off x="1304335" y="231225"/>
              <a:ext cx="6003085" cy="732513"/>
            </a:xfrm>
            <a:prstGeom prst="rect">
              <a:avLst/>
            </a:prstGeom>
          </p:spPr>
          <p:txBody>
            <a:bodyPr lIns="0" tIns="0" rIns="0" bIns="0" rtlCol="0" anchor="t">
              <a:spAutoFit/>
            </a:bodyPr>
            <a:lstStyle/>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TRƯỜNG ĐẠI HỌC SƯ PHẠM KĨ THUẬT TPHCM</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KHOA CÔNG NGHỆ THÔNG TIN</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p:txBody>
        </p:sp>
        <p:sp>
          <p:nvSpPr>
            <p:cNvPr id="14" name="Freeform 14"/>
            <p:cNvSpPr/>
            <p:nvPr/>
          </p:nvSpPr>
          <p:spPr>
            <a:xfrm>
              <a:off x="0" y="0"/>
              <a:ext cx="1227743" cy="1223538"/>
            </a:xfrm>
            <a:custGeom>
              <a:avLst/>
              <a:gdLst/>
              <a:ahLst/>
              <a:cxnLst/>
              <a:rect l="l" t="t" r="r" b="b"/>
              <a:pathLst>
                <a:path w="1227743" h="1223538">
                  <a:moveTo>
                    <a:pt x="0" y="0"/>
                  </a:moveTo>
                  <a:lnTo>
                    <a:pt x="1227743" y="0"/>
                  </a:lnTo>
                  <a:lnTo>
                    <a:pt x="1227743" y="1223538"/>
                  </a:lnTo>
                  <a:lnTo>
                    <a:pt x="0" y="1223538"/>
                  </a:lnTo>
                  <a:lnTo>
                    <a:pt x="0" y="0"/>
                  </a:lnTo>
                  <a:close/>
                </a:path>
              </a:pathLst>
            </a:custGeom>
            <a:blipFill>
              <a:blip r:embed="rId10"/>
              <a:stretch>
                <a:fillRect/>
              </a:stretch>
            </a:blipFill>
          </p:spPr>
        </p:sp>
      </p:grpSp>
      <p:sp>
        <p:nvSpPr>
          <p:cNvPr id="15" name="TextBox 15"/>
          <p:cNvSpPr txBox="1"/>
          <p:nvPr/>
        </p:nvSpPr>
        <p:spPr>
          <a:xfrm>
            <a:off x="12375420" y="2644311"/>
            <a:ext cx="4473361" cy="1474763"/>
          </a:xfrm>
          <a:prstGeom prst="rect">
            <a:avLst/>
          </a:prstGeom>
        </p:spPr>
        <p:txBody>
          <a:bodyPr lIns="0" tIns="0" rIns="0" bIns="0" rtlCol="0" anchor="t">
            <a:spAutoFit/>
          </a:bodyPr>
          <a:lstStyle/>
          <a:p>
            <a:pPr algn="just">
              <a:lnSpc>
                <a:spcPts val="3080"/>
              </a:lnSpc>
            </a:pPr>
            <a:r>
              <a:rPr lang="en-US" sz="2200" spc="-87">
                <a:solidFill>
                  <a:schemeClr val="bg1"/>
                </a:solidFill>
                <a:latin typeface="Maven Pro" panose="00000500000000000000"/>
                <a:ea typeface="Maven Pro" panose="00000500000000000000"/>
                <a:cs typeface="Maven Pro" panose="00000500000000000000"/>
                <a:sym typeface="Maven Pro" panose="00000500000000000000"/>
              </a:rPr>
              <a:t>Bước 1: Chia nhỏ dữ liệu: Chia dữ liệu thành tập huấn luyện (training set) và tập kiểm tra (testing set).</a:t>
            </a:r>
            <a:endParaRPr lang="en-US" sz="2200" spc="-87">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2240"/>
              </a:lnSpc>
            </a:pPr>
            <a:endParaRPr lang="en-US" sz="2200" spc="-87">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16" name="TextBox 16"/>
          <p:cNvSpPr txBox="1"/>
          <p:nvPr/>
        </p:nvSpPr>
        <p:spPr>
          <a:xfrm>
            <a:off x="9760239" y="2644311"/>
            <a:ext cx="1823522" cy="1243965"/>
          </a:xfrm>
          <a:prstGeom prst="rect">
            <a:avLst/>
          </a:prstGeom>
        </p:spPr>
        <p:txBody>
          <a:bodyPr lIns="0" tIns="0" rIns="0" bIns="0" rtlCol="0" anchor="t">
            <a:spAutoFit/>
          </a:bodyPr>
          <a:lstStyle/>
          <a:p>
            <a:pPr algn="l">
              <a:lnSpc>
                <a:spcPts val="3360"/>
              </a:lnSpc>
            </a:pPr>
            <a:r>
              <a:rPr lang="en-US" sz="2400" spc="-96">
                <a:solidFill>
                  <a:srgbClr val="C1FF72"/>
                </a:solidFill>
                <a:latin typeface="Maven Pro" panose="00000500000000000000"/>
                <a:ea typeface="Maven Pro" panose="00000500000000000000"/>
                <a:cs typeface="Maven Pro" panose="00000500000000000000"/>
                <a:sym typeface="Maven Pro" panose="00000500000000000000"/>
              </a:rPr>
              <a:t>Quy trình xây dựng mô hình gồm 3 bước: </a:t>
            </a:r>
            <a:endParaRPr lang="en-US" sz="2400" spc="-96">
              <a:solidFill>
                <a:srgbClr val="C1FF72"/>
              </a:solidFill>
              <a:latin typeface="Maven Pro" panose="00000500000000000000"/>
              <a:ea typeface="Maven Pro" panose="00000500000000000000"/>
              <a:cs typeface="Maven Pro" panose="00000500000000000000"/>
              <a:sym typeface="Maven Pro" panose="00000500000000000000"/>
            </a:endParaRPr>
          </a:p>
        </p:txBody>
      </p:sp>
      <p:sp>
        <p:nvSpPr>
          <p:cNvPr id="17" name="TextBox 17"/>
          <p:cNvSpPr txBox="1"/>
          <p:nvPr/>
        </p:nvSpPr>
        <p:spPr>
          <a:xfrm>
            <a:off x="9760239" y="6979803"/>
            <a:ext cx="7088543" cy="2725420"/>
          </a:xfrm>
          <a:prstGeom prst="rect">
            <a:avLst/>
          </a:prstGeom>
        </p:spPr>
        <p:txBody>
          <a:bodyPr lIns="0" tIns="0" rIns="0" bIns="0" rtlCol="0" anchor="t">
            <a:spAutoFit/>
          </a:bodyPr>
          <a:lstStyle/>
          <a:p>
            <a:pPr algn="just">
              <a:lnSpc>
                <a:spcPts val="3080"/>
              </a:lnSpc>
            </a:pPr>
            <a:r>
              <a:rPr lang="en-US" sz="2200" spc="-87">
                <a:solidFill>
                  <a:schemeClr val="bg1"/>
                </a:solidFill>
                <a:latin typeface="Maven Pro" panose="00000500000000000000"/>
                <a:ea typeface="Maven Pro" panose="00000500000000000000"/>
                <a:cs typeface="Maven Pro" panose="00000500000000000000"/>
                <a:sym typeface="Maven Pro" panose="00000500000000000000"/>
              </a:rPr>
              <a:t>Bươc 3. Điều chỉnh siêu tham số </a:t>
            </a:r>
            <a:endParaRPr lang="en-US" sz="2200" spc="-87">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3080"/>
              </a:lnSpc>
            </a:pPr>
            <a:r>
              <a:rPr lang="en-US" sz="2200" spc="-87">
                <a:solidFill>
                  <a:schemeClr val="bg1"/>
                </a:solidFill>
                <a:latin typeface="Maven Pro" panose="00000500000000000000"/>
                <a:ea typeface="Maven Pro" panose="00000500000000000000"/>
                <a:cs typeface="Maven Pro" panose="00000500000000000000"/>
                <a:sym typeface="Maven Pro" panose="00000500000000000000"/>
              </a:rPr>
              <a:t>Có thể cải thiện hiệu suất mô hình SVM bằng cách điều chỉnh các siêu tham số như kernel, C (hệ số điều chuẩn) và gamma. Quá trình này thường được thực hiện qua phương pháp Grid Search kết hợp với </a:t>
            </a:r>
            <a:r>
              <a:rPr lang="en-US" sz="2200" u="sng" spc="-87">
                <a:solidFill>
                  <a:schemeClr val="bg1"/>
                </a:solidFill>
                <a:latin typeface="Maven Pro" panose="00000500000000000000"/>
                <a:ea typeface="Maven Pro" panose="00000500000000000000"/>
                <a:cs typeface="Maven Pro" panose="00000500000000000000"/>
                <a:sym typeface="Maven Pro" panose="00000500000000000000"/>
                <a:hlinkClick r:id="rId11" tooltip="https://interdata.vn/blog/cross-validation-la-gi/"/>
              </a:rPr>
              <a:t>Cross-Validation</a:t>
            </a:r>
            <a:r>
              <a:rPr lang="en-US" sz="2200" spc="-87">
                <a:solidFill>
                  <a:schemeClr val="bg1"/>
                </a:solidFill>
                <a:latin typeface="Maven Pro" panose="00000500000000000000"/>
                <a:ea typeface="Maven Pro" panose="00000500000000000000"/>
                <a:cs typeface="Maven Pro" panose="00000500000000000000"/>
                <a:sym typeface="Maven Pro" panose="00000500000000000000"/>
              </a:rPr>
              <a:t>, giúp tìm ra tổ hợp tham số tối ưu nhất.</a:t>
            </a:r>
            <a:endParaRPr lang="en-US" sz="2200" spc="-87">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3080"/>
              </a:lnSpc>
            </a:pPr>
            <a:endParaRPr lang="en-US" sz="2200" spc="-87">
              <a:solidFill>
                <a:schemeClr val="bg1"/>
              </a:solidFill>
              <a:latin typeface="Maven Pro" panose="00000500000000000000"/>
              <a:ea typeface="Maven Pro" panose="00000500000000000000"/>
              <a:cs typeface="Maven Pro" panose="00000500000000000000"/>
              <a:sym typeface="Maven Pro" panose="000005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3926924" y="4518899"/>
            <a:ext cx="1673355" cy="915781"/>
          </a:xfrm>
          <a:custGeom>
            <a:avLst/>
            <a:gdLst/>
            <a:ahLst/>
            <a:cxnLst/>
            <a:rect l="l" t="t" r="r" b="b"/>
            <a:pathLst>
              <a:path w="1673355" h="915781">
                <a:moveTo>
                  <a:pt x="0" y="0"/>
                </a:moveTo>
                <a:lnTo>
                  <a:pt x="1673355" y="0"/>
                </a:lnTo>
                <a:lnTo>
                  <a:pt x="1673355" y="915781"/>
                </a:lnTo>
                <a:lnTo>
                  <a:pt x="0" y="91578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584095">
            <a:off x="13092620" y="2367084"/>
            <a:ext cx="3149577" cy="3149577"/>
            <a:chOff x="0" y="0"/>
            <a:chExt cx="6350000" cy="6350000"/>
          </a:xfrm>
        </p:grpSpPr>
        <p:sp>
          <p:nvSpPr>
            <p:cNvPr id="4" name="Freeform 4"/>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3"/>
              <a:stretch>
                <a:fillRect l="-9736" r="-9736"/>
              </a:stretch>
            </a:blipFill>
          </p:spPr>
        </p:sp>
      </p:grpSp>
      <p:sp>
        <p:nvSpPr>
          <p:cNvPr id="5" name="Freeform 5"/>
          <p:cNvSpPr/>
          <p:nvPr/>
        </p:nvSpPr>
        <p:spPr>
          <a:xfrm>
            <a:off x="15832832" y="3213528"/>
            <a:ext cx="709171" cy="709171"/>
          </a:xfrm>
          <a:custGeom>
            <a:avLst/>
            <a:gdLst/>
            <a:ahLst/>
            <a:cxnLst/>
            <a:rect l="l" t="t" r="r" b="b"/>
            <a:pathLst>
              <a:path w="709171" h="709171">
                <a:moveTo>
                  <a:pt x="0" y="0"/>
                </a:moveTo>
                <a:lnTo>
                  <a:pt x="709171" y="0"/>
                </a:lnTo>
                <a:lnTo>
                  <a:pt x="709171" y="709171"/>
                </a:lnTo>
                <a:lnTo>
                  <a:pt x="0" y="70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rot="578107">
            <a:off x="8155714" y="7942881"/>
            <a:ext cx="3080709" cy="3080709"/>
            <a:chOff x="0" y="0"/>
            <a:chExt cx="6350000" cy="6350000"/>
          </a:xfrm>
        </p:grpSpPr>
        <p:sp>
          <p:nvSpPr>
            <p:cNvPr id="7" name="Freeform 7"/>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16653" r="-16653"/>
              </a:stretch>
            </a:blipFill>
          </p:spPr>
        </p:sp>
      </p:grpSp>
      <p:sp>
        <p:nvSpPr>
          <p:cNvPr id="8" name="Freeform 8"/>
          <p:cNvSpPr/>
          <p:nvPr/>
        </p:nvSpPr>
        <p:spPr>
          <a:xfrm>
            <a:off x="8481686" y="9139105"/>
            <a:ext cx="476779" cy="119195"/>
          </a:xfrm>
          <a:custGeom>
            <a:avLst/>
            <a:gdLst/>
            <a:ahLst/>
            <a:cxnLst/>
            <a:rect l="l" t="t" r="r" b="b"/>
            <a:pathLst>
              <a:path w="476779" h="119195">
                <a:moveTo>
                  <a:pt x="0" y="0"/>
                </a:moveTo>
                <a:lnTo>
                  <a:pt x="476779" y="0"/>
                </a:lnTo>
                <a:lnTo>
                  <a:pt x="476779" y="119195"/>
                </a:lnTo>
                <a:lnTo>
                  <a:pt x="0" y="1191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277484" y="227247"/>
            <a:ext cx="5480565" cy="917654"/>
            <a:chOff x="0" y="0"/>
            <a:chExt cx="7307420" cy="1223538"/>
          </a:xfrm>
        </p:grpSpPr>
        <p:sp>
          <p:nvSpPr>
            <p:cNvPr id="10" name="TextBox 10"/>
            <p:cNvSpPr txBox="1"/>
            <p:nvPr/>
          </p:nvSpPr>
          <p:spPr>
            <a:xfrm>
              <a:off x="1304335" y="231225"/>
              <a:ext cx="6003085" cy="732513"/>
            </a:xfrm>
            <a:prstGeom prst="rect">
              <a:avLst/>
            </a:prstGeom>
          </p:spPr>
          <p:txBody>
            <a:bodyPr lIns="0" tIns="0" rIns="0" bIns="0" rtlCol="0" anchor="t">
              <a:spAutoFit/>
            </a:bodyPr>
            <a:lstStyle/>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TRƯỜNG ĐẠI HỌC SƯ PHẠM KĨ THUẬT TPHCM</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KHOA CÔNG NGHỆ THÔNG TIN</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p:txBody>
        </p:sp>
        <p:sp>
          <p:nvSpPr>
            <p:cNvPr id="11" name="Freeform 11"/>
            <p:cNvSpPr/>
            <p:nvPr/>
          </p:nvSpPr>
          <p:spPr>
            <a:xfrm>
              <a:off x="0" y="0"/>
              <a:ext cx="1227743" cy="1223538"/>
            </a:xfrm>
            <a:custGeom>
              <a:avLst/>
              <a:gdLst/>
              <a:ahLst/>
              <a:cxnLst/>
              <a:rect l="l" t="t" r="r" b="b"/>
              <a:pathLst>
                <a:path w="1227743" h="1223538">
                  <a:moveTo>
                    <a:pt x="0" y="0"/>
                  </a:moveTo>
                  <a:lnTo>
                    <a:pt x="1227743" y="0"/>
                  </a:lnTo>
                  <a:lnTo>
                    <a:pt x="1227743" y="1223538"/>
                  </a:lnTo>
                  <a:lnTo>
                    <a:pt x="0" y="1223538"/>
                  </a:lnTo>
                  <a:lnTo>
                    <a:pt x="0" y="0"/>
                  </a:lnTo>
                  <a:close/>
                </a:path>
              </a:pathLst>
            </a:custGeom>
            <a:blipFill>
              <a:blip r:embed="rId9"/>
              <a:stretch>
                <a:fillRect/>
              </a:stretch>
            </a:blipFill>
          </p:spPr>
        </p:sp>
      </p:grpSp>
      <p:sp>
        <p:nvSpPr>
          <p:cNvPr id="12" name="TextBox 12"/>
          <p:cNvSpPr txBox="1"/>
          <p:nvPr/>
        </p:nvSpPr>
        <p:spPr>
          <a:xfrm>
            <a:off x="1028700" y="6811399"/>
            <a:ext cx="5970595" cy="2446901"/>
          </a:xfrm>
          <a:prstGeom prst="rect">
            <a:avLst/>
          </a:prstGeom>
        </p:spPr>
        <p:txBody>
          <a:bodyPr lIns="0" tIns="0" rIns="0" bIns="0" rtlCol="0" anchor="t">
            <a:spAutoFit/>
          </a:bodyPr>
          <a:lstStyle/>
          <a:p>
            <a:pPr algn="l">
              <a:lnSpc>
                <a:spcPts val="8985"/>
              </a:lnSpc>
            </a:pPr>
            <a:r>
              <a:rPr lang="en-US" sz="8170">
                <a:solidFill>
                  <a:srgbClr val="C1FF72"/>
                </a:solidFill>
                <a:latin typeface="Bungee"/>
                <a:ea typeface="Bungee"/>
                <a:cs typeface="Bungee"/>
                <a:sym typeface="Bungee"/>
              </a:rPr>
              <a:t>CƠ SỞ TOÁN HỌC</a:t>
            </a:r>
            <a:endParaRPr lang="en-US" sz="8170">
              <a:solidFill>
                <a:srgbClr val="C1FF72"/>
              </a:solidFill>
              <a:latin typeface="Bungee"/>
              <a:ea typeface="Bungee"/>
              <a:cs typeface="Bungee"/>
              <a:sym typeface="Bungee"/>
            </a:endParaRPr>
          </a:p>
        </p:txBody>
      </p:sp>
      <p:sp>
        <p:nvSpPr>
          <p:cNvPr id="13" name="TextBox 13"/>
          <p:cNvSpPr txBox="1"/>
          <p:nvPr/>
        </p:nvSpPr>
        <p:spPr>
          <a:xfrm>
            <a:off x="1192413" y="2672054"/>
            <a:ext cx="4963274" cy="1265026"/>
          </a:xfrm>
          <a:prstGeom prst="rect">
            <a:avLst/>
          </a:prstGeom>
        </p:spPr>
        <p:txBody>
          <a:bodyPr lIns="0" tIns="0" rIns="0" bIns="0" rtlCol="0" anchor="t">
            <a:spAutoFit/>
          </a:bodyPr>
          <a:lstStyle/>
          <a:p>
            <a:pPr algn="just">
              <a:lnSpc>
                <a:spcPts val="3360"/>
              </a:lnSpc>
            </a:pPr>
            <a:r>
              <a:rPr lang="en-US" sz="2400" spc="-95">
                <a:solidFill>
                  <a:schemeClr val="bg1"/>
                </a:solidFill>
                <a:latin typeface="Maven Pro" panose="00000500000000000000"/>
                <a:ea typeface="Maven Pro" panose="00000500000000000000"/>
                <a:cs typeface="Maven Pro" panose="00000500000000000000"/>
                <a:sym typeface="Maven Pro" panose="00000500000000000000"/>
              </a:rPr>
              <a:t>Support Vectors là các điểm dữ liệu nằm gần nhất với siêu phẳng quyết định (decision boundary/hyperplane)</a:t>
            </a: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14" name="TextBox 14"/>
          <p:cNvSpPr txBox="1"/>
          <p:nvPr/>
        </p:nvSpPr>
        <p:spPr>
          <a:xfrm>
            <a:off x="12247730" y="6316957"/>
            <a:ext cx="5011570" cy="1936428"/>
          </a:xfrm>
          <a:prstGeom prst="rect">
            <a:avLst/>
          </a:prstGeom>
        </p:spPr>
        <p:txBody>
          <a:bodyPr lIns="0" tIns="0" rIns="0" bIns="0" rtlCol="0" anchor="t">
            <a:spAutoFit/>
          </a:bodyPr>
          <a:lstStyle/>
          <a:p>
            <a:pPr algn="l">
              <a:lnSpc>
                <a:spcPts val="3360"/>
              </a:lnSpc>
            </a:pPr>
            <a:r>
              <a:rPr lang="en-US" sz="2400" spc="-95">
                <a:solidFill>
                  <a:schemeClr val="bg1"/>
                </a:solidFill>
                <a:latin typeface="Maven Pro" panose="00000500000000000000"/>
                <a:ea typeface="Maven Pro" panose="00000500000000000000"/>
                <a:cs typeface="Maven Pro" panose="00000500000000000000"/>
                <a:sym typeface="Maven Pro" panose="00000500000000000000"/>
              </a:rPr>
              <a:t>SVM thường chuẩn hoá sao cho hai đường biên (biên margin) là:</a:t>
            </a: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l">
              <a:lnSpc>
                <a:spcPts val="3360"/>
              </a:lnSpc>
            </a:pPr>
            <a:r>
              <a:rPr lang="en-US" sz="2400" spc="-95">
                <a:solidFill>
                  <a:schemeClr val="bg1"/>
                </a:solidFill>
                <a:latin typeface="Maven Pro" panose="00000500000000000000"/>
                <a:ea typeface="Maven Pro" panose="00000500000000000000"/>
                <a:cs typeface="Maven Pro" panose="00000500000000000000"/>
                <a:sym typeface="Maven Pro" panose="00000500000000000000"/>
              </a:rPr>
              <a:t>w^T x + b = 1</a:t>
            </a: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l">
              <a:lnSpc>
                <a:spcPts val="2660"/>
              </a:lnSpc>
            </a:pPr>
            <a:r>
              <a:rPr lang="en-US" sz="1900" spc="-75">
                <a:solidFill>
                  <a:schemeClr val="bg1"/>
                </a:solidFill>
                <a:latin typeface="Maven Pro" panose="00000500000000000000"/>
                <a:ea typeface="Maven Pro" panose="00000500000000000000"/>
                <a:cs typeface="Maven Pro" panose="00000500000000000000"/>
                <a:sym typeface="Maven Pro" panose="00000500000000000000"/>
              </a:rPr>
              <a:t>w^T x + b = -1</a:t>
            </a:r>
            <a:endParaRPr lang="en-US" sz="1900" spc="-75">
              <a:solidFill>
                <a:schemeClr val="bg1"/>
              </a:solidFill>
              <a:latin typeface="Maven Pro" panose="00000500000000000000"/>
              <a:ea typeface="Maven Pro" panose="00000500000000000000"/>
              <a:cs typeface="Maven Pro" panose="00000500000000000000"/>
              <a:sym typeface="Maven Pro" panose="00000500000000000000"/>
            </a:endParaRPr>
          </a:p>
          <a:p>
            <a:pPr algn="l">
              <a:lnSpc>
                <a:spcPts val="2240"/>
              </a:lnSpc>
            </a:pPr>
            <a:endParaRPr lang="en-US" sz="1900" spc="-75">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15" name="TextBox 15"/>
          <p:cNvSpPr txBox="1"/>
          <p:nvPr/>
        </p:nvSpPr>
        <p:spPr>
          <a:xfrm>
            <a:off x="12247730" y="8239270"/>
            <a:ext cx="5011570" cy="1265026"/>
          </a:xfrm>
          <a:prstGeom prst="rect">
            <a:avLst/>
          </a:prstGeom>
        </p:spPr>
        <p:txBody>
          <a:bodyPr lIns="0" tIns="0" rIns="0" bIns="0" rtlCol="0" anchor="t">
            <a:spAutoFit/>
          </a:bodyPr>
          <a:lstStyle/>
          <a:p>
            <a:pPr algn="l">
              <a:lnSpc>
                <a:spcPts val="3360"/>
              </a:lnSpc>
            </a:pPr>
            <a:r>
              <a:rPr lang="en-US" sz="2400" spc="-95">
                <a:solidFill>
                  <a:schemeClr val="bg1"/>
                </a:solidFill>
                <a:latin typeface="Maven Pro" panose="00000500000000000000"/>
                <a:ea typeface="Maven Pro" panose="00000500000000000000"/>
                <a:cs typeface="Maven Pro" panose="00000500000000000000"/>
                <a:sym typeface="Maven Pro" panose="00000500000000000000"/>
              </a:rPr>
              <a:t>Một điểm nằm đúng trên biên sẽ thỏa:</a:t>
            </a: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l">
              <a:lnSpc>
                <a:spcPts val="3360"/>
              </a:lnSpc>
            </a:pPr>
            <a:r>
              <a:rPr lang="en-US" sz="2400" spc="-95">
                <a:solidFill>
                  <a:schemeClr val="bg1"/>
                </a:solidFill>
                <a:latin typeface="Maven Pro" panose="00000500000000000000"/>
                <a:ea typeface="Maven Pro" panose="00000500000000000000"/>
                <a:cs typeface="Maven Pro" panose="00000500000000000000"/>
                <a:sym typeface="Maven Pro" panose="00000500000000000000"/>
              </a:rPr>
              <a:t>y_i * (w^T x_i + b) = 1</a:t>
            </a: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l">
              <a:lnSpc>
                <a:spcPts val="3360"/>
              </a:lnSpc>
            </a:pP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16" name="TextBox 16"/>
          <p:cNvSpPr txBox="1"/>
          <p:nvPr/>
        </p:nvSpPr>
        <p:spPr>
          <a:xfrm>
            <a:off x="1192413" y="1782166"/>
            <a:ext cx="4407866" cy="606426"/>
          </a:xfrm>
          <a:prstGeom prst="rect">
            <a:avLst/>
          </a:prstGeom>
        </p:spPr>
        <p:txBody>
          <a:bodyPr lIns="0" tIns="0" rIns="0" bIns="0" rtlCol="0" anchor="t">
            <a:spAutoFit/>
          </a:bodyPr>
          <a:lstStyle/>
          <a:p>
            <a:pPr algn="l">
              <a:lnSpc>
                <a:spcPts val="4900"/>
              </a:lnSpc>
            </a:pPr>
            <a:r>
              <a:rPr lang="en-US" sz="3500" b="1" spc="-139">
                <a:solidFill>
                  <a:srgbClr val="C1FF72"/>
                </a:solidFill>
                <a:latin typeface="Maven Pro Bold" panose="00000800000000000000"/>
                <a:ea typeface="Maven Pro Bold" panose="00000800000000000000"/>
                <a:cs typeface="Maven Pro Bold" panose="00000800000000000000"/>
                <a:sym typeface="Maven Pro Bold" panose="00000800000000000000"/>
              </a:rPr>
              <a:t>Support Vectors</a:t>
            </a:r>
            <a:endParaRPr lang="en-US" sz="3500" b="1" spc="-139">
              <a:solidFill>
                <a:srgbClr val="C1FF72"/>
              </a:solidFill>
              <a:latin typeface="Maven Pro Bold" panose="00000800000000000000"/>
              <a:ea typeface="Maven Pro Bold" panose="00000800000000000000"/>
              <a:cs typeface="Maven Pro Bold" panose="00000800000000000000"/>
              <a:sym typeface="Maven Pro Bold" panose="00000800000000000000"/>
            </a:endParaRPr>
          </a:p>
        </p:txBody>
      </p:sp>
      <p:sp>
        <p:nvSpPr>
          <p:cNvPr id="17" name="TextBox 17"/>
          <p:cNvSpPr txBox="1"/>
          <p:nvPr/>
        </p:nvSpPr>
        <p:spPr>
          <a:xfrm>
            <a:off x="6999295" y="3541372"/>
            <a:ext cx="4842533" cy="2936701"/>
          </a:xfrm>
          <a:prstGeom prst="rect">
            <a:avLst/>
          </a:prstGeom>
        </p:spPr>
        <p:txBody>
          <a:bodyPr lIns="0" tIns="0" rIns="0" bIns="0" rtlCol="0" anchor="t">
            <a:spAutoFit/>
          </a:bodyPr>
          <a:lstStyle/>
          <a:p>
            <a:pPr algn="just">
              <a:lnSpc>
                <a:spcPts val="3360"/>
              </a:lnSpc>
            </a:pPr>
            <a:r>
              <a:rPr lang="en-US" sz="2400" spc="-95">
                <a:solidFill>
                  <a:schemeClr val="bg1"/>
                </a:solidFill>
                <a:latin typeface="Maven Pro" panose="00000500000000000000"/>
                <a:ea typeface="Maven Pro" panose="00000500000000000000"/>
                <a:cs typeface="Maven Pro" panose="00000500000000000000"/>
                <a:sym typeface="Maven Pro" panose="00000500000000000000"/>
              </a:rPr>
              <a:t>Chỉ có các Support Vectors mới tham gia vào việc tính toán hàm mất mát và tối ưu hóa mô hình. Nếu loại bỏ các điểm dữ liệu không phải là Support Vectors, mô hình SVM không thay đổi.</a:t>
            </a: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l">
              <a:lnSpc>
                <a:spcPts val="2520"/>
              </a:lnSpc>
            </a:pP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extBox 2"/>
          <p:cNvSpPr txBox="1"/>
          <p:nvPr/>
        </p:nvSpPr>
        <p:spPr>
          <a:xfrm>
            <a:off x="1192413" y="2672054"/>
            <a:ext cx="4963274" cy="3445110"/>
          </a:xfrm>
          <a:prstGeom prst="rect">
            <a:avLst/>
          </a:prstGeom>
        </p:spPr>
        <p:txBody>
          <a:bodyPr lIns="0" tIns="0" rIns="0" bIns="0" rtlCol="0" anchor="t">
            <a:spAutoFit/>
          </a:bodyPr>
          <a:lstStyle/>
          <a:p>
            <a:pPr algn="just">
              <a:lnSpc>
                <a:spcPts val="3360"/>
              </a:lnSpc>
            </a:pPr>
            <a:r>
              <a:rPr lang="en-US" sz="2400" spc="-95">
                <a:solidFill>
                  <a:schemeClr val="bg1"/>
                </a:solidFill>
                <a:latin typeface="Maven Pro" panose="00000500000000000000"/>
                <a:ea typeface="Maven Pro" panose="00000500000000000000"/>
                <a:cs typeface="Maven Pro" panose="00000500000000000000"/>
                <a:sym typeface="Maven Pro" panose="00000500000000000000"/>
              </a:rPr>
              <a:t>Hard Margin SVM (không cho sai số)</a:t>
            </a: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3360"/>
              </a:lnSpc>
            </a:pPr>
            <a:r>
              <a:rPr lang="en-US" sz="2400" b="1" spc="-95">
                <a:solidFill>
                  <a:schemeClr val="bg1"/>
                </a:solidFill>
                <a:latin typeface="Maven Pro Bold" panose="00000800000000000000"/>
                <a:ea typeface="Maven Pro Bold" panose="00000800000000000000"/>
                <a:cs typeface="Maven Pro Bold" panose="00000800000000000000"/>
                <a:sym typeface="Maven Pro Bold" panose="00000800000000000000"/>
              </a:rPr>
              <a:t>Nguyên lý:</a:t>
            </a:r>
            <a:r>
              <a:rPr lang="en-US" sz="2400" spc="-95">
                <a:solidFill>
                  <a:schemeClr val="bg1"/>
                </a:solidFill>
                <a:latin typeface="Maven Pro" panose="00000500000000000000"/>
                <a:ea typeface="Maven Pro" panose="00000500000000000000"/>
                <a:cs typeface="Maven Pro" panose="00000500000000000000"/>
                <a:sym typeface="Maven Pro" panose="00000500000000000000"/>
              </a:rPr>
              <a:t> Mô hình này giả định dữ liệu là tuyến tính phân tách hoàn toàn (linearly separable). Nó tuyệt đối không chấp nhận bất kỳ điểm dữ liệu nào nằm sai phía hoặc nằm trong vùng margin.</a:t>
            </a: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3360"/>
              </a:lnSpc>
            </a:pP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3" name="Freeform 3"/>
          <p:cNvSpPr/>
          <p:nvPr/>
        </p:nvSpPr>
        <p:spPr>
          <a:xfrm>
            <a:off x="3926924" y="4518899"/>
            <a:ext cx="1673355" cy="915781"/>
          </a:xfrm>
          <a:custGeom>
            <a:avLst/>
            <a:gdLst/>
            <a:ahLst/>
            <a:cxnLst/>
            <a:rect l="l" t="t" r="r" b="b"/>
            <a:pathLst>
              <a:path w="1673355" h="915781">
                <a:moveTo>
                  <a:pt x="0" y="0"/>
                </a:moveTo>
                <a:lnTo>
                  <a:pt x="1673355" y="0"/>
                </a:lnTo>
                <a:lnTo>
                  <a:pt x="1673355" y="915781"/>
                </a:lnTo>
                <a:lnTo>
                  <a:pt x="0" y="91578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4" name="Group 4"/>
          <p:cNvGrpSpPr/>
          <p:nvPr/>
        </p:nvGrpSpPr>
        <p:grpSpPr>
          <a:xfrm rot="-584095">
            <a:off x="12018169" y="1166689"/>
            <a:ext cx="6000006" cy="3702435"/>
            <a:chOff x="0" y="0"/>
            <a:chExt cx="12096874" cy="7464642"/>
          </a:xfrm>
        </p:grpSpPr>
        <p:sp>
          <p:nvSpPr>
            <p:cNvPr id="5" name="Freeform 5"/>
            <p:cNvSpPr/>
            <p:nvPr/>
          </p:nvSpPr>
          <p:spPr>
            <a:xfrm>
              <a:off x="0" y="0"/>
              <a:ext cx="12098144" cy="7464641"/>
            </a:xfrm>
            <a:custGeom>
              <a:avLst/>
              <a:gdLst/>
              <a:ahLst/>
              <a:cxnLst/>
              <a:rect l="l" t="t" r="r" b="b"/>
              <a:pathLst>
                <a:path w="12098144" h="7464641">
                  <a:moveTo>
                    <a:pt x="11402513" y="0"/>
                  </a:moveTo>
                  <a:lnTo>
                    <a:pt x="694361" y="0"/>
                  </a:lnTo>
                  <a:cubicBezTo>
                    <a:pt x="309680" y="0"/>
                    <a:pt x="0" y="191095"/>
                    <a:pt x="0" y="428470"/>
                  </a:cubicBezTo>
                  <a:lnTo>
                    <a:pt x="0" y="7037664"/>
                  </a:lnTo>
                  <a:cubicBezTo>
                    <a:pt x="0" y="7273547"/>
                    <a:pt x="309680" y="7464641"/>
                    <a:pt x="694361" y="7464641"/>
                  </a:cubicBezTo>
                  <a:lnTo>
                    <a:pt x="11404933" y="7464641"/>
                  </a:lnTo>
                  <a:cubicBezTo>
                    <a:pt x="11787194" y="7464641"/>
                    <a:pt x="12098144" y="7273547"/>
                    <a:pt x="12098144" y="7036171"/>
                  </a:cubicBezTo>
                  <a:lnTo>
                    <a:pt x="12098144" y="428470"/>
                  </a:lnTo>
                  <a:cubicBezTo>
                    <a:pt x="12096874" y="191095"/>
                    <a:pt x="11787194" y="0"/>
                    <a:pt x="11402513" y="0"/>
                  </a:cubicBezTo>
                  <a:close/>
                </a:path>
              </a:pathLst>
            </a:custGeom>
            <a:blipFill>
              <a:blip r:embed="rId3"/>
              <a:stretch>
                <a:fillRect l="-4125" r="-4125"/>
              </a:stretch>
            </a:blipFill>
          </p:spPr>
        </p:sp>
      </p:grpSp>
      <p:grpSp>
        <p:nvGrpSpPr>
          <p:cNvPr id="6" name="Group 6"/>
          <p:cNvGrpSpPr/>
          <p:nvPr/>
        </p:nvGrpSpPr>
        <p:grpSpPr>
          <a:xfrm>
            <a:off x="277484" y="227247"/>
            <a:ext cx="5480565" cy="917654"/>
            <a:chOff x="0" y="0"/>
            <a:chExt cx="7307420" cy="1223538"/>
          </a:xfrm>
        </p:grpSpPr>
        <p:sp>
          <p:nvSpPr>
            <p:cNvPr id="7" name="TextBox 7"/>
            <p:cNvSpPr txBox="1"/>
            <p:nvPr/>
          </p:nvSpPr>
          <p:spPr>
            <a:xfrm>
              <a:off x="1304335" y="231225"/>
              <a:ext cx="6003085" cy="732513"/>
            </a:xfrm>
            <a:prstGeom prst="rect">
              <a:avLst/>
            </a:prstGeom>
          </p:spPr>
          <p:txBody>
            <a:bodyPr lIns="0" tIns="0" rIns="0" bIns="0" rtlCol="0" anchor="t">
              <a:spAutoFit/>
            </a:bodyPr>
            <a:lstStyle/>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TRƯỜNG ĐẠI HỌC SƯ PHẠM KĨ THUẬT TPHCM</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KHOA CÔNG NGHỆ THÔNG TIN</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p:txBody>
        </p:sp>
        <p:sp>
          <p:nvSpPr>
            <p:cNvPr id="8" name="Freeform 8"/>
            <p:cNvSpPr/>
            <p:nvPr/>
          </p:nvSpPr>
          <p:spPr>
            <a:xfrm>
              <a:off x="0" y="0"/>
              <a:ext cx="1227743" cy="1223538"/>
            </a:xfrm>
            <a:custGeom>
              <a:avLst/>
              <a:gdLst/>
              <a:ahLst/>
              <a:cxnLst/>
              <a:rect l="l" t="t" r="r" b="b"/>
              <a:pathLst>
                <a:path w="1227743" h="1223538">
                  <a:moveTo>
                    <a:pt x="0" y="0"/>
                  </a:moveTo>
                  <a:lnTo>
                    <a:pt x="1227743" y="0"/>
                  </a:lnTo>
                  <a:lnTo>
                    <a:pt x="1227743" y="1223538"/>
                  </a:lnTo>
                  <a:lnTo>
                    <a:pt x="0" y="1223538"/>
                  </a:lnTo>
                  <a:lnTo>
                    <a:pt x="0" y="0"/>
                  </a:lnTo>
                  <a:close/>
                </a:path>
              </a:pathLst>
            </a:custGeom>
            <a:blipFill>
              <a:blip r:embed="rId4"/>
              <a:stretch>
                <a:fillRect/>
              </a:stretch>
            </a:blipFill>
          </p:spPr>
        </p:sp>
      </p:grpSp>
      <p:sp>
        <p:nvSpPr>
          <p:cNvPr id="9" name="TextBox 9"/>
          <p:cNvSpPr txBox="1"/>
          <p:nvPr/>
        </p:nvSpPr>
        <p:spPr>
          <a:xfrm>
            <a:off x="1028700" y="6811399"/>
            <a:ext cx="5970595" cy="2446901"/>
          </a:xfrm>
          <a:prstGeom prst="rect">
            <a:avLst/>
          </a:prstGeom>
        </p:spPr>
        <p:txBody>
          <a:bodyPr lIns="0" tIns="0" rIns="0" bIns="0" rtlCol="0" anchor="t">
            <a:spAutoFit/>
          </a:bodyPr>
          <a:lstStyle/>
          <a:p>
            <a:pPr algn="l">
              <a:lnSpc>
                <a:spcPts val="8985"/>
              </a:lnSpc>
            </a:pPr>
            <a:r>
              <a:rPr lang="en-US" sz="8170">
                <a:solidFill>
                  <a:srgbClr val="C1FF72"/>
                </a:solidFill>
                <a:latin typeface="Bungee"/>
                <a:ea typeface="Bungee"/>
                <a:cs typeface="Bungee"/>
                <a:sym typeface="Bungee"/>
              </a:rPr>
              <a:t>CƠ SỞ TOÁN HỌC</a:t>
            </a:r>
            <a:endParaRPr lang="en-US" sz="8170">
              <a:solidFill>
                <a:srgbClr val="C1FF72"/>
              </a:solidFill>
              <a:latin typeface="Bungee"/>
              <a:ea typeface="Bungee"/>
              <a:cs typeface="Bungee"/>
              <a:sym typeface="Bungee"/>
            </a:endParaRPr>
          </a:p>
        </p:txBody>
      </p:sp>
      <p:sp>
        <p:nvSpPr>
          <p:cNvPr id="10" name="TextBox 10"/>
          <p:cNvSpPr txBox="1"/>
          <p:nvPr/>
        </p:nvSpPr>
        <p:spPr>
          <a:xfrm>
            <a:off x="12247730" y="6316957"/>
            <a:ext cx="5011570" cy="3770263"/>
          </a:xfrm>
          <a:prstGeom prst="rect">
            <a:avLst/>
          </a:prstGeom>
        </p:spPr>
        <p:txBody>
          <a:bodyPr lIns="0" tIns="0" rIns="0" bIns="0" rtlCol="0" anchor="t">
            <a:spAutoFit/>
          </a:bodyPr>
          <a:lstStyle/>
          <a:p>
            <a:pPr algn="l">
              <a:lnSpc>
                <a:spcPts val="3360"/>
              </a:lnSpc>
            </a:pPr>
            <a:r>
              <a:rPr lang="en-US" sz="2400" b="1" spc="-95">
                <a:solidFill>
                  <a:schemeClr val="bg1"/>
                </a:solidFill>
                <a:latin typeface="Maven Pro Bold" panose="00000800000000000000"/>
                <a:ea typeface="Maven Pro Bold" panose="00000800000000000000"/>
                <a:cs typeface="Maven Pro Bold" panose="00000800000000000000"/>
                <a:sym typeface="Maven Pro Bold" panose="00000800000000000000"/>
              </a:rPr>
              <a:t>Nhược điểm:</a:t>
            </a:r>
            <a:endParaRPr lang="en-US" sz="2400" b="1" spc="-95">
              <a:solidFill>
                <a:schemeClr val="bg1"/>
              </a:solidFill>
              <a:latin typeface="Maven Pro Bold" panose="00000800000000000000"/>
              <a:ea typeface="Maven Pro Bold" panose="00000800000000000000"/>
              <a:cs typeface="Maven Pro Bold" panose="00000800000000000000"/>
              <a:sym typeface="Maven Pro Bold" panose="00000800000000000000"/>
            </a:endParaRPr>
          </a:p>
          <a:p>
            <a:pPr algn="l">
              <a:lnSpc>
                <a:spcPts val="3360"/>
              </a:lnSpc>
            </a:pPr>
            <a:r>
              <a:rPr lang="en-US" sz="2400" spc="-95">
                <a:solidFill>
                  <a:schemeClr val="bg1"/>
                </a:solidFill>
                <a:latin typeface="Maven Pro" panose="00000500000000000000"/>
                <a:ea typeface="Maven Pro" panose="00000500000000000000"/>
                <a:cs typeface="Maven Pro" panose="00000500000000000000"/>
                <a:sym typeface="Maven Pro" panose="00000500000000000000"/>
              </a:rPr>
              <a:t>Rất nhạy cảm với nhiễu (outliers). Chỉ cần một điểm dữ liệu nhiễu cũng có thể làm thay đổi hoàn toàn ranh giới phân lớp.</a:t>
            </a: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l">
              <a:lnSpc>
                <a:spcPts val="3360"/>
              </a:lnSpc>
            </a:pPr>
            <a:r>
              <a:rPr lang="en-US" sz="2400" spc="-95">
                <a:solidFill>
                  <a:schemeClr val="bg1"/>
                </a:solidFill>
                <a:latin typeface="Maven Pro" panose="00000500000000000000"/>
                <a:ea typeface="Maven Pro" panose="00000500000000000000"/>
                <a:cs typeface="Maven Pro" panose="00000500000000000000"/>
                <a:sym typeface="Maven Pro" panose="00000500000000000000"/>
              </a:rPr>
              <a:t>Không giải quyết được các bài toán mà dữ liệu thực tế còn bị chồng lấn (non-linearly separable).</a:t>
            </a: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l">
              <a:lnSpc>
                <a:spcPts val="2240"/>
              </a:lnSpc>
            </a:pP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11" name="TextBox 11"/>
          <p:cNvSpPr txBox="1"/>
          <p:nvPr/>
        </p:nvSpPr>
        <p:spPr>
          <a:xfrm>
            <a:off x="1192413" y="1782166"/>
            <a:ext cx="8754534" cy="1225551"/>
          </a:xfrm>
          <a:prstGeom prst="rect">
            <a:avLst/>
          </a:prstGeom>
        </p:spPr>
        <p:txBody>
          <a:bodyPr lIns="0" tIns="0" rIns="0" bIns="0" rtlCol="0" anchor="t">
            <a:spAutoFit/>
          </a:bodyPr>
          <a:lstStyle/>
          <a:p>
            <a:pPr algn="l">
              <a:lnSpc>
                <a:spcPts val="4900"/>
              </a:lnSpc>
            </a:pPr>
            <a:r>
              <a:rPr lang="en-US" sz="3500" b="1" spc="-139">
                <a:solidFill>
                  <a:srgbClr val="C1FF72"/>
                </a:solidFill>
                <a:latin typeface="Maven Pro Bold" panose="00000800000000000000"/>
                <a:ea typeface="Maven Pro Bold" panose="00000800000000000000"/>
                <a:cs typeface="Maven Pro Bold" panose="00000800000000000000"/>
                <a:sym typeface="Maven Pro Bold" panose="00000800000000000000"/>
              </a:rPr>
              <a:t>Phân biệt Hard Margin và Soft Margin.</a:t>
            </a:r>
            <a:endParaRPr lang="en-US" sz="3500" b="1" spc="-139">
              <a:solidFill>
                <a:srgbClr val="C1FF72"/>
              </a:solidFill>
              <a:latin typeface="Maven Pro Bold" panose="00000800000000000000"/>
              <a:ea typeface="Maven Pro Bold" panose="00000800000000000000"/>
              <a:cs typeface="Maven Pro Bold" panose="00000800000000000000"/>
              <a:sym typeface="Maven Pro Bold" panose="00000800000000000000"/>
            </a:endParaRPr>
          </a:p>
          <a:p>
            <a:pPr algn="l">
              <a:lnSpc>
                <a:spcPts val="4900"/>
              </a:lnSpc>
            </a:pPr>
            <a:endParaRPr lang="en-US" sz="3500" b="1" spc="-139">
              <a:solidFill>
                <a:srgbClr val="C1FF72"/>
              </a:solidFill>
              <a:latin typeface="Maven Pro Bold" panose="00000800000000000000"/>
              <a:ea typeface="Maven Pro Bold" panose="00000800000000000000"/>
              <a:cs typeface="Maven Pro Bold" panose="00000800000000000000"/>
              <a:sym typeface="Maven Pro Bold" panose="00000800000000000000"/>
            </a:endParaRPr>
          </a:p>
        </p:txBody>
      </p:sp>
      <p:sp>
        <p:nvSpPr>
          <p:cNvPr id="12" name="TextBox 12"/>
          <p:cNvSpPr txBox="1"/>
          <p:nvPr/>
        </p:nvSpPr>
        <p:spPr>
          <a:xfrm>
            <a:off x="6999295" y="3541372"/>
            <a:ext cx="4842533" cy="3808735"/>
          </a:xfrm>
          <a:prstGeom prst="rect">
            <a:avLst/>
          </a:prstGeom>
        </p:spPr>
        <p:txBody>
          <a:bodyPr lIns="0" tIns="0" rIns="0" bIns="0" rtlCol="0" anchor="t">
            <a:spAutoFit/>
          </a:bodyPr>
          <a:lstStyle/>
          <a:p>
            <a:pPr algn="just">
              <a:lnSpc>
                <a:spcPts val="3360"/>
              </a:lnSpc>
            </a:pPr>
            <a:r>
              <a:rPr lang="en-US" sz="2400" b="1" spc="-95">
                <a:solidFill>
                  <a:schemeClr val="bg1"/>
                </a:solidFill>
                <a:latin typeface="Maven Pro Bold" panose="00000800000000000000"/>
                <a:ea typeface="Maven Pro Bold" panose="00000800000000000000"/>
                <a:cs typeface="Maven Pro Bold" panose="00000800000000000000"/>
                <a:sym typeface="Maven Pro Bold" panose="00000800000000000000"/>
              </a:rPr>
              <a:t>Ràng buộc:</a:t>
            </a:r>
            <a:r>
              <a:rPr lang="en-US" sz="2400" spc="-95">
                <a:solidFill>
                  <a:schemeClr val="bg1"/>
                </a:solidFill>
                <a:latin typeface="Maven Pro" panose="00000500000000000000"/>
                <a:ea typeface="Maven Pro" panose="00000500000000000000"/>
                <a:cs typeface="Maven Pro" panose="00000500000000000000"/>
                <a:sym typeface="Maven Pro" panose="00000500000000000000"/>
              </a:rPr>
              <a:t> mọi điểm đều phân loại đúng và nằm ngoài/đúng biên:</a:t>
            </a: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3360"/>
              </a:lnSpc>
            </a:pPr>
            <a:r>
              <a:rPr lang="en-US" sz="2400" spc="-95">
                <a:solidFill>
                  <a:schemeClr val="bg1"/>
                </a:solidFill>
                <a:latin typeface="Maven Pro" panose="00000500000000000000"/>
                <a:ea typeface="Maven Pro" panose="00000500000000000000"/>
                <a:cs typeface="Maven Pro" panose="00000500000000000000"/>
                <a:sym typeface="Maven Pro" panose="00000500000000000000"/>
              </a:rPr>
              <a:t>y_i * (w^T x_i + b) &gt;= 1, với mọi i</a:t>
            </a: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3360"/>
              </a:lnSpc>
            </a:pP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3360"/>
              </a:lnSpc>
            </a:pPr>
            <a:r>
              <a:rPr lang="en-US" sz="2400" spc="-95">
                <a:solidFill>
                  <a:schemeClr val="bg1"/>
                </a:solidFill>
                <a:latin typeface="Maven Pro" panose="00000500000000000000"/>
                <a:ea typeface="Maven Pro" panose="00000500000000000000"/>
                <a:cs typeface="Maven Pro" panose="00000500000000000000"/>
                <a:sym typeface="Maven Pro" panose="00000500000000000000"/>
              </a:rPr>
              <a:t>Bài toán tối ưu: tìm w và b để tối thiểu hóa</a:t>
            </a: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3360"/>
              </a:lnSpc>
            </a:pP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3360"/>
              </a:lnSpc>
            </a:pPr>
            <a:r>
              <a:rPr lang="en-US" sz="2400" spc="-95">
                <a:solidFill>
                  <a:schemeClr val="bg1"/>
                </a:solidFill>
                <a:latin typeface="Maven Pro" panose="00000500000000000000"/>
                <a:ea typeface="Maven Pro" panose="00000500000000000000"/>
                <a:cs typeface="Maven Pro" panose="00000500000000000000"/>
                <a:sym typeface="Maven Pro" panose="00000500000000000000"/>
              </a:rPr>
              <a:t>min (1/2) * ||w||^2</a:t>
            </a: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l">
              <a:lnSpc>
                <a:spcPts val="2520"/>
              </a:lnSpc>
            </a:pP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extBox 2"/>
          <p:cNvSpPr txBox="1"/>
          <p:nvPr/>
        </p:nvSpPr>
        <p:spPr>
          <a:xfrm>
            <a:off x="1028700" y="6811399"/>
            <a:ext cx="5970595" cy="2446901"/>
          </a:xfrm>
          <a:prstGeom prst="rect">
            <a:avLst/>
          </a:prstGeom>
        </p:spPr>
        <p:txBody>
          <a:bodyPr lIns="0" tIns="0" rIns="0" bIns="0" rtlCol="0" anchor="t">
            <a:spAutoFit/>
          </a:bodyPr>
          <a:lstStyle/>
          <a:p>
            <a:pPr algn="l">
              <a:lnSpc>
                <a:spcPts val="8985"/>
              </a:lnSpc>
            </a:pPr>
            <a:r>
              <a:rPr lang="en-US" sz="8170">
                <a:solidFill>
                  <a:srgbClr val="C1FF72"/>
                </a:solidFill>
                <a:latin typeface="Bungee"/>
                <a:ea typeface="Bungee"/>
                <a:cs typeface="Bungee"/>
                <a:sym typeface="Bungee"/>
              </a:rPr>
              <a:t>CƠ SỞ TOÁN HỌC</a:t>
            </a:r>
            <a:endParaRPr lang="en-US" sz="8170">
              <a:solidFill>
                <a:srgbClr val="C1FF72"/>
              </a:solidFill>
              <a:latin typeface="Bungee"/>
              <a:ea typeface="Bungee"/>
              <a:cs typeface="Bungee"/>
              <a:sym typeface="Bungee"/>
            </a:endParaRPr>
          </a:p>
        </p:txBody>
      </p:sp>
      <p:sp>
        <p:nvSpPr>
          <p:cNvPr id="3" name="TextBox 3"/>
          <p:cNvSpPr txBox="1"/>
          <p:nvPr/>
        </p:nvSpPr>
        <p:spPr>
          <a:xfrm>
            <a:off x="1192413" y="2672054"/>
            <a:ext cx="4963274" cy="4753161"/>
          </a:xfrm>
          <a:prstGeom prst="rect">
            <a:avLst/>
          </a:prstGeom>
        </p:spPr>
        <p:txBody>
          <a:bodyPr lIns="0" tIns="0" rIns="0" bIns="0" rtlCol="0" anchor="t">
            <a:spAutoFit/>
          </a:bodyPr>
          <a:lstStyle/>
          <a:p>
            <a:pPr algn="just">
              <a:lnSpc>
                <a:spcPts val="3360"/>
              </a:lnSpc>
            </a:pPr>
            <a:r>
              <a:rPr lang="en-US" sz="2400" spc="-95">
                <a:solidFill>
                  <a:schemeClr val="bg1"/>
                </a:solidFill>
                <a:latin typeface="Maven Pro" panose="00000500000000000000"/>
                <a:ea typeface="Maven Pro" panose="00000500000000000000"/>
                <a:cs typeface="Maven Pro" panose="00000500000000000000"/>
                <a:sym typeface="Maven Pro" panose="00000500000000000000"/>
              </a:rPr>
              <a:t>Soft Margin SVM (cho phép sai số bằng slack Ei)</a:t>
            </a: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3360"/>
              </a:lnSpc>
            </a:pPr>
            <a:r>
              <a:rPr lang="en-US" sz="2400" b="1" spc="-95">
                <a:solidFill>
                  <a:schemeClr val="bg1"/>
                </a:solidFill>
                <a:latin typeface="Maven Pro Bold" panose="00000800000000000000"/>
                <a:ea typeface="Maven Pro Bold" panose="00000800000000000000"/>
                <a:cs typeface="Maven Pro Bold" panose="00000800000000000000"/>
                <a:sym typeface="Maven Pro Bold" panose="00000800000000000000"/>
              </a:rPr>
              <a:t>Nguyên lý:</a:t>
            </a:r>
            <a:r>
              <a:rPr lang="en-US" sz="2400" spc="-95">
                <a:solidFill>
                  <a:schemeClr val="bg1"/>
                </a:solidFill>
                <a:latin typeface="Maven Pro" panose="00000500000000000000"/>
                <a:ea typeface="Maven Pro" panose="00000500000000000000"/>
                <a:cs typeface="Maven Pro" panose="00000500000000000000"/>
                <a:sym typeface="Maven Pro" panose="00000500000000000000"/>
              </a:rPr>
              <a:t> Được sử dụng khi dữ liệu không thể phân tách tuyến tính hoàn toàn hoặc chứa nhiễu. Soft Margin cho phép một số điểm dữ liệu vi phạm lề (nằm trong margin hoặc nằm sai phía) để đạt được một mô hình tổng quát hóa tốt hơn.</a:t>
            </a: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3360"/>
              </a:lnSpc>
            </a:pP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3360"/>
              </a:lnSpc>
            </a:pP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4" name="Freeform 4"/>
          <p:cNvSpPr/>
          <p:nvPr/>
        </p:nvSpPr>
        <p:spPr>
          <a:xfrm>
            <a:off x="3926924" y="4518899"/>
            <a:ext cx="1673355" cy="915781"/>
          </a:xfrm>
          <a:custGeom>
            <a:avLst/>
            <a:gdLst/>
            <a:ahLst/>
            <a:cxnLst/>
            <a:rect l="l" t="t" r="r" b="b"/>
            <a:pathLst>
              <a:path w="1673355" h="915781">
                <a:moveTo>
                  <a:pt x="0" y="0"/>
                </a:moveTo>
                <a:lnTo>
                  <a:pt x="1673355" y="0"/>
                </a:lnTo>
                <a:lnTo>
                  <a:pt x="1673355" y="915781"/>
                </a:lnTo>
                <a:lnTo>
                  <a:pt x="0" y="91578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5832832" y="3213528"/>
            <a:ext cx="709171" cy="709171"/>
          </a:xfrm>
          <a:custGeom>
            <a:avLst/>
            <a:gdLst/>
            <a:ahLst/>
            <a:cxnLst/>
            <a:rect l="l" t="t" r="r" b="b"/>
            <a:pathLst>
              <a:path w="709171" h="709171">
                <a:moveTo>
                  <a:pt x="0" y="0"/>
                </a:moveTo>
                <a:lnTo>
                  <a:pt x="709171" y="0"/>
                </a:lnTo>
                <a:lnTo>
                  <a:pt x="709171" y="709171"/>
                </a:lnTo>
                <a:lnTo>
                  <a:pt x="0" y="7091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277484" y="227247"/>
            <a:ext cx="5480565" cy="917654"/>
            <a:chOff x="0" y="0"/>
            <a:chExt cx="7307420" cy="1223538"/>
          </a:xfrm>
        </p:grpSpPr>
        <p:sp>
          <p:nvSpPr>
            <p:cNvPr id="7" name="TextBox 7"/>
            <p:cNvSpPr txBox="1"/>
            <p:nvPr/>
          </p:nvSpPr>
          <p:spPr>
            <a:xfrm>
              <a:off x="1304335" y="231225"/>
              <a:ext cx="6003085" cy="732513"/>
            </a:xfrm>
            <a:prstGeom prst="rect">
              <a:avLst/>
            </a:prstGeom>
          </p:spPr>
          <p:txBody>
            <a:bodyPr lIns="0" tIns="0" rIns="0" bIns="0" rtlCol="0" anchor="t">
              <a:spAutoFit/>
            </a:bodyPr>
            <a:lstStyle/>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TRƯỜNG ĐẠI HỌC SƯ PHẠM KĨ THUẬT TPHCM</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a:p>
              <a:pPr algn="l">
                <a:lnSpc>
                  <a:spcPts val="2285"/>
                </a:lnSpc>
              </a:pPr>
              <a:r>
                <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rPr>
                <a:t>KHOA CÔNG NGHỆ THÔNG TIN</a:t>
              </a:r>
              <a:endParaRPr lang="en-US" sz="1630" b="1" spc="32">
                <a:solidFill>
                  <a:srgbClr val="DDDCDC"/>
                </a:solidFill>
                <a:latin typeface="Cabin Medium" panose="00000600000000000000"/>
                <a:ea typeface="Cabin Medium" panose="00000600000000000000"/>
                <a:cs typeface="Cabin Medium" panose="00000600000000000000"/>
                <a:sym typeface="Cabin Medium" panose="00000600000000000000"/>
              </a:endParaRPr>
            </a:p>
          </p:txBody>
        </p:sp>
        <p:sp>
          <p:nvSpPr>
            <p:cNvPr id="8" name="Freeform 8"/>
            <p:cNvSpPr/>
            <p:nvPr/>
          </p:nvSpPr>
          <p:spPr>
            <a:xfrm>
              <a:off x="0" y="0"/>
              <a:ext cx="1227743" cy="1223538"/>
            </a:xfrm>
            <a:custGeom>
              <a:avLst/>
              <a:gdLst/>
              <a:ahLst/>
              <a:cxnLst/>
              <a:rect l="l" t="t" r="r" b="b"/>
              <a:pathLst>
                <a:path w="1227743" h="1223538">
                  <a:moveTo>
                    <a:pt x="0" y="0"/>
                  </a:moveTo>
                  <a:lnTo>
                    <a:pt x="1227743" y="0"/>
                  </a:lnTo>
                  <a:lnTo>
                    <a:pt x="1227743" y="1223538"/>
                  </a:lnTo>
                  <a:lnTo>
                    <a:pt x="0" y="1223538"/>
                  </a:lnTo>
                  <a:lnTo>
                    <a:pt x="0" y="0"/>
                  </a:lnTo>
                  <a:close/>
                </a:path>
              </a:pathLst>
            </a:custGeom>
            <a:blipFill>
              <a:blip r:embed="rId5"/>
              <a:stretch>
                <a:fillRect/>
              </a:stretch>
            </a:blipFill>
          </p:spPr>
        </p:sp>
      </p:grpSp>
      <p:grpSp>
        <p:nvGrpSpPr>
          <p:cNvPr id="9" name="Group 9"/>
          <p:cNvGrpSpPr/>
          <p:nvPr/>
        </p:nvGrpSpPr>
        <p:grpSpPr>
          <a:xfrm rot="-584095">
            <a:off x="12018169" y="1166689"/>
            <a:ext cx="6000006" cy="3702435"/>
            <a:chOff x="0" y="0"/>
            <a:chExt cx="12096874" cy="7464642"/>
          </a:xfrm>
        </p:grpSpPr>
        <p:sp>
          <p:nvSpPr>
            <p:cNvPr id="10" name="Freeform 10"/>
            <p:cNvSpPr/>
            <p:nvPr/>
          </p:nvSpPr>
          <p:spPr>
            <a:xfrm>
              <a:off x="0" y="0"/>
              <a:ext cx="12098144" cy="7464641"/>
            </a:xfrm>
            <a:custGeom>
              <a:avLst/>
              <a:gdLst/>
              <a:ahLst/>
              <a:cxnLst/>
              <a:rect l="l" t="t" r="r" b="b"/>
              <a:pathLst>
                <a:path w="12098144" h="7464641">
                  <a:moveTo>
                    <a:pt x="11402513" y="0"/>
                  </a:moveTo>
                  <a:lnTo>
                    <a:pt x="694361" y="0"/>
                  </a:lnTo>
                  <a:cubicBezTo>
                    <a:pt x="309680" y="0"/>
                    <a:pt x="0" y="191095"/>
                    <a:pt x="0" y="428470"/>
                  </a:cubicBezTo>
                  <a:lnTo>
                    <a:pt x="0" y="7037664"/>
                  </a:lnTo>
                  <a:cubicBezTo>
                    <a:pt x="0" y="7273547"/>
                    <a:pt x="309680" y="7464641"/>
                    <a:pt x="694361" y="7464641"/>
                  </a:cubicBezTo>
                  <a:lnTo>
                    <a:pt x="11404933" y="7464641"/>
                  </a:lnTo>
                  <a:cubicBezTo>
                    <a:pt x="11787194" y="7464641"/>
                    <a:pt x="12098144" y="7273547"/>
                    <a:pt x="12098144" y="7036171"/>
                  </a:cubicBezTo>
                  <a:lnTo>
                    <a:pt x="12098144" y="428470"/>
                  </a:lnTo>
                  <a:cubicBezTo>
                    <a:pt x="12096874" y="191095"/>
                    <a:pt x="11787194" y="0"/>
                    <a:pt x="11402513" y="0"/>
                  </a:cubicBezTo>
                  <a:close/>
                </a:path>
              </a:pathLst>
            </a:custGeom>
            <a:blipFill>
              <a:blip r:embed="rId6"/>
              <a:stretch>
                <a:fillRect l="-4191" r="-4191"/>
              </a:stretch>
            </a:blipFill>
          </p:spPr>
        </p:sp>
      </p:grpSp>
      <p:sp>
        <p:nvSpPr>
          <p:cNvPr id="11" name="TextBox 11"/>
          <p:cNvSpPr txBox="1"/>
          <p:nvPr/>
        </p:nvSpPr>
        <p:spPr>
          <a:xfrm>
            <a:off x="12247730" y="6316957"/>
            <a:ext cx="5011570" cy="3770263"/>
          </a:xfrm>
          <a:prstGeom prst="rect">
            <a:avLst/>
          </a:prstGeom>
        </p:spPr>
        <p:txBody>
          <a:bodyPr lIns="0" tIns="0" rIns="0" bIns="0" rtlCol="0" anchor="t">
            <a:spAutoFit/>
          </a:bodyPr>
          <a:lstStyle/>
          <a:p>
            <a:pPr algn="l">
              <a:lnSpc>
                <a:spcPts val="3360"/>
              </a:lnSpc>
            </a:pPr>
            <a:r>
              <a:rPr lang="en-US" sz="2400" b="1" spc="-95">
                <a:solidFill>
                  <a:schemeClr val="bg1"/>
                </a:solidFill>
                <a:latin typeface="Maven Pro Bold" panose="00000800000000000000"/>
                <a:ea typeface="Maven Pro Bold" panose="00000800000000000000"/>
                <a:cs typeface="Maven Pro Bold" panose="00000800000000000000"/>
                <a:sym typeface="Maven Pro Bold" panose="00000800000000000000"/>
              </a:rPr>
              <a:t>Bài toán tối ưu mới:</a:t>
            </a:r>
            <a:r>
              <a:rPr lang="en-US" sz="2400" spc="-95">
                <a:solidFill>
                  <a:schemeClr val="bg1"/>
                </a:solidFill>
                <a:latin typeface="Maven Pro" panose="00000500000000000000"/>
                <a:ea typeface="Maven Pro" panose="00000500000000000000"/>
                <a:cs typeface="Maven Pro" panose="00000500000000000000"/>
                <a:sym typeface="Maven Pro" panose="00000500000000000000"/>
              </a:rPr>
              <a:t> Mục tiêu là vừa tối đa hóa Margin, vừa tối thiểu hóa sai số vi phạm. Hàm mục tiêu trở thành:</a:t>
            </a: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l">
              <a:lnSpc>
                <a:spcPts val="3360"/>
              </a:lnSpc>
            </a:pPr>
            <a:r>
              <a:rPr lang="en-US" sz="2400" spc="-95">
                <a:solidFill>
                  <a:schemeClr val="bg1"/>
                </a:solidFill>
                <a:latin typeface="Maven Pro" panose="00000500000000000000"/>
                <a:ea typeface="Maven Pro" panose="00000500000000000000"/>
                <a:cs typeface="Maven Pro" panose="00000500000000000000"/>
                <a:sym typeface="Maven Pro" panose="00000500000000000000"/>
              </a:rPr>
              <a:t>min(1/2) * ||w||^2 + C * sum(Ei)</a:t>
            </a: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l">
              <a:lnSpc>
                <a:spcPts val="3360"/>
              </a:lnSpc>
            </a:pP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l">
              <a:lnSpc>
                <a:spcPts val="3360"/>
              </a:lnSpc>
            </a:pPr>
            <a:r>
              <a:rPr lang="en-US" sz="2400" spc="-95">
                <a:solidFill>
                  <a:schemeClr val="bg1"/>
                </a:solidFill>
                <a:latin typeface="Maven Pro" panose="00000500000000000000"/>
                <a:ea typeface="Maven Pro" panose="00000500000000000000"/>
                <a:cs typeface="Maven Pro" panose="00000500000000000000"/>
                <a:sym typeface="Maven Pro" panose="00000500000000000000"/>
              </a:rPr>
              <a:t>Với ràng buộc mới: y_i * (w^T x_i + b) &gt;= 1 - Ei và Ei &gt;= 0</a:t>
            </a: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l">
              <a:lnSpc>
                <a:spcPts val="3360"/>
              </a:lnSpc>
            </a:pP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l">
              <a:lnSpc>
                <a:spcPts val="2240"/>
              </a:lnSpc>
            </a:pP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p:txBody>
      </p:sp>
      <p:sp>
        <p:nvSpPr>
          <p:cNvPr id="12" name="TextBox 12"/>
          <p:cNvSpPr txBox="1"/>
          <p:nvPr/>
        </p:nvSpPr>
        <p:spPr>
          <a:xfrm>
            <a:off x="1192413" y="1782166"/>
            <a:ext cx="8754534" cy="1225551"/>
          </a:xfrm>
          <a:prstGeom prst="rect">
            <a:avLst/>
          </a:prstGeom>
        </p:spPr>
        <p:txBody>
          <a:bodyPr lIns="0" tIns="0" rIns="0" bIns="0" rtlCol="0" anchor="t">
            <a:spAutoFit/>
          </a:bodyPr>
          <a:lstStyle/>
          <a:p>
            <a:pPr algn="l">
              <a:lnSpc>
                <a:spcPts val="4900"/>
              </a:lnSpc>
            </a:pPr>
            <a:r>
              <a:rPr lang="en-US" sz="3500" b="1" spc="-139">
                <a:solidFill>
                  <a:srgbClr val="C1FF72"/>
                </a:solidFill>
                <a:latin typeface="Maven Pro Bold" panose="00000800000000000000"/>
                <a:ea typeface="Maven Pro Bold" panose="00000800000000000000"/>
                <a:cs typeface="Maven Pro Bold" panose="00000800000000000000"/>
                <a:sym typeface="Maven Pro Bold" panose="00000800000000000000"/>
              </a:rPr>
              <a:t>Phân biệt Hard Margin và Soft Margin.</a:t>
            </a:r>
            <a:endParaRPr lang="en-US" sz="3500" b="1" spc="-139">
              <a:solidFill>
                <a:srgbClr val="C1FF72"/>
              </a:solidFill>
              <a:latin typeface="Maven Pro Bold" panose="00000800000000000000"/>
              <a:ea typeface="Maven Pro Bold" panose="00000800000000000000"/>
              <a:cs typeface="Maven Pro Bold" panose="00000800000000000000"/>
              <a:sym typeface="Maven Pro Bold" panose="00000800000000000000"/>
            </a:endParaRPr>
          </a:p>
          <a:p>
            <a:pPr algn="l">
              <a:lnSpc>
                <a:spcPts val="4900"/>
              </a:lnSpc>
            </a:pPr>
            <a:endParaRPr lang="en-US" sz="3500" b="1" spc="-139">
              <a:solidFill>
                <a:srgbClr val="C1FF72"/>
              </a:solidFill>
              <a:latin typeface="Maven Pro Bold" panose="00000800000000000000"/>
              <a:ea typeface="Maven Pro Bold" panose="00000800000000000000"/>
              <a:cs typeface="Maven Pro Bold" panose="00000800000000000000"/>
              <a:sym typeface="Maven Pro Bold" panose="00000800000000000000"/>
            </a:endParaRPr>
          </a:p>
        </p:txBody>
      </p:sp>
      <p:sp>
        <p:nvSpPr>
          <p:cNvPr id="13" name="TextBox 13"/>
          <p:cNvSpPr txBox="1"/>
          <p:nvPr/>
        </p:nvSpPr>
        <p:spPr>
          <a:xfrm>
            <a:off x="6999295" y="3541372"/>
            <a:ext cx="4842533" cy="4244752"/>
          </a:xfrm>
          <a:prstGeom prst="rect">
            <a:avLst/>
          </a:prstGeom>
        </p:spPr>
        <p:txBody>
          <a:bodyPr lIns="0" tIns="0" rIns="0" bIns="0" rtlCol="0" anchor="t">
            <a:spAutoFit/>
          </a:bodyPr>
          <a:lstStyle/>
          <a:p>
            <a:pPr algn="just">
              <a:lnSpc>
                <a:spcPts val="3360"/>
              </a:lnSpc>
            </a:pPr>
            <a:r>
              <a:rPr lang="en-US" sz="2400" b="1" spc="-95">
                <a:solidFill>
                  <a:schemeClr val="bg1"/>
                </a:solidFill>
                <a:latin typeface="Maven Pro Bold" panose="00000800000000000000"/>
                <a:ea typeface="Maven Pro Bold" panose="00000800000000000000"/>
                <a:cs typeface="Maven Pro Bold" panose="00000800000000000000"/>
                <a:sym typeface="Maven Pro Bold" panose="00000800000000000000"/>
              </a:rPr>
              <a:t>Biến bù (Slack Variables - Ei)</a:t>
            </a:r>
            <a:r>
              <a:rPr lang="en-US" sz="2400" spc="-95">
                <a:solidFill>
                  <a:schemeClr val="bg1"/>
                </a:solidFill>
                <a:latin typeface="Maven Pro" panose="00000500000000000000"/>
                <a:ea typeface="Maven Pro" panose="00000500000000000000"/>
                <a:cs typeface="Maven Pro" panose="00000500000000000000"/>
                <a:sym typeface="Maven Pro" panose="00000500000000000000"/>
              </a:rPr>
              <a:t>:Để cho phép sai số, ta đưa vào biến Ei &gt;=0 (xi) cho mỗi điểm dữ liệu:</a:t>
            </a: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3360"/>
              </a:lnSpc>
            </a:pPr>
            <a:r>
              <a:rPr lang="en-US" sz="2400" spc="-95">
                <a:solidFill>
                  <a:schemeClr val="bg1"/>
                </a:solidFill>
                <a:latin typeface="Maven Pro" panose="00000500000000000000"/>
                <a:ea typeface="Maven Pro" panose="00000500000000000000"/>
                <a:cs typeface="Maven Pro" panose="00000500000000000000"/>
                <a:sym typeface="Maven Pro" panose="00000500000000000000"/>
              </a:rPr>
              <a:t>Nếu Ei = 0: Điểm nằm đúng phía và ngoài margin (phân loại đúng, an toàn).</a:t>
            </a: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3360"/>
              </a:lnSpc>
            </a:pPr>
            <a:r>
              <a:rPr lang="en-US" sz="2400" spc="-95">
                <a:solidFill>
                  <a:schemeClr val="bg1"/>
                </a:solidFill>
                <a:latin typeface="Maven Pro" panose="00000500000000000000"/>
                <a:ea typeface="Maven Pro" panose="00000500000000000000"/>
                <a:cs typeface="Maven Pro" panose="00000500000000000000"/>
                <a:sym typeface="Maven Pro" panose="00000500000000000000"/>
              </a:rPr>
              <a:t>Nếu 0 &lt; Ei &lt; 1: Điểm nằm trong vùng margin nhưng vẫn đúng lớp.</a:t>
            </a: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just">
              <a:lnSpc>
                <a:spcPts val="3360"/>
              </a:lnSpc>
            </a:pPr>
            <a:r>
              <a:rPr lang="en-US" sz="2400" spc="-95">
                <a:solidFill>
                  <a:schemeClr val="bg1"/>
                </a:solidFill>
                <a:latin typeface="Maven Pro" panose="00000500000000000000"/>
                <a:ea typeface="Maven Pro" panose="00000500000000000000"/>
                <a:cs typeface="Maven Pro" panose="00000500000000000000"/>
                <a:sym typeface="Maven Pro" panose="00000500000000000000"/>
              </a:rPr>
              <a:t>Nếu Ei &gt; 1: Điểm bị phân loại sai.</a:t>
            </a: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a:p>
            <a:pPr algn="l">
              <a:lnSpc>
                <a:spcPts val="2520"/>
              </a:lnSpc>
            </a:pPr>
            <a:endParaRPr lang="en-US" sz="2400" spc="-95">
              <a:solidFill>
                <a:schemeClr val="bg1"/>
              </a:solidFill>
              <a:latin typeface="Maven Pro" panose="00000500000000000000"/>
              <a:ea typeface="Maven Pro" panose="00000500000000000000"/>
              <a:cs typeface="Maven Pro" panose="00000500000000000000"/>
              <a:sym typeface="Maven Pro" panose="00000500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8811</Words>
  <Application>WPS Presentation</Application>
  <PresentationFormat>Custom</PresentationFormat>
  <Paragraphs>302</Paragraphs>
  <Slides>17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17</vt:i4>
      </vt:variant>
    </vt:vector>
  </HeadingPairs>
  <TitlesOfParts>
    <vt:vector size="29" baseType="lpstr">
      <vt:lpstr>Arial</vt:lpstr>
      <vt:lpstr>SimSun</vt:lpstr>
      <vt:lpstr>Wingdings</vt:lpstr>
      <vt:lpstr>Cabin Medium</vt:lpstr>
      <vt:lpstr>Bungee</vt:lpstr>
      <vt:lpstr>Maven Pro</vt:lpstr>
      <vt:lpstr>Maven Pro Bold</vt:lpstr>
      <vt:lpstr>Arial</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Black Modern Machine Learning Presentation</dc:title>
  <dc:creator/>
  <cp:lastModifiedBy>tr tr</cp:lastModifiedBy>
  <cp:revision>3</cp:revision>
  <dcterms:created xsi:type="dcterms:W3CDTF">2006-08-16T00:00:00Z</dcterms:created>
  <dcterms:modified xsi:type="dcterms:W3CDTF">2025-12-24T01:20:16Z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9E0DE4F2D84D4D0DB7712A1A5105CE76_12</vt:lpwstr>
  </property>
  <property fmtid="{D5CDD505-2E9C-101B-9397-08002B2CF9AE}" pid="3" name="KSOProductBuildVer">
    <vt:lpwstr>1033-12.2.0.21179</vt:lpwstr>
  </property>
</Properties>
</file>